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aleway"/>
      <p:regular r:id="rId28"/>
      <p:bold r:id="rId29"/>
      <p:italic r:id="rId30"/>
      <p:boldItalic r:id="rId31"/>
    </p:embeddedFont>
    <p:embeddedFont>
      <p:font typeface="Roboto"/>
      <p:regular r:id="rId32"/>
      <p:bold r:id="rId33"/>
      <p:italic r:id="rId34"/>
      <p:boldItalic r:id="rId35"/>
    </p:embeddedFont>
    <p:embeddedFont>
      <p:font typeface="Lato"/>
      <p:regular r:id="rId36"/>
      <p:bold r:id="rId37"/>
      <p:italic r:id="rId38"/>
      <p:boldItalic r:id="rId39"/>
    </p:embeddedFont>
    <p:embeddedFont>
      <p:font typeface="Comfortaa Regular"/>
      <p:regular r:id="rId40"/>
      <p:bold r:id="rId41"/>
    </p:embeddedFont>
    <p:embeddedFont>
      <p:font typeface="Raleway Thin"/>
      <p:regular r:id="rId42"/>
      <p:bold r:id="rId43"/>
      <p:italic r:id="rId44"/>
      <p:boldItalic r:id="rId45"/>
    </p:embeddedFont>
    <p:embeddedFont>
      <p:font typeface="Pacifico"/>
      <p:regular r:id="rId46"/>
    </p:embeddedFont>
    <p:embeddedFont>
      <p:font typeface="Dosis ExtraLight"/>
      <p:regular r:id="rId47"/>
      <p:bold r:id="rId48"/>
    </p:embeddedFont>
    <p:embeddedFont>
      <p:font typeface="Comfortaa"/>
      <p:regular r:id="rId49"/>
      <p:bold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omfortaaRegular-regular.fntdata"/><Relationship Id="rId42" Type="http://schemas.openxmlformats.org/officeDocument/2006/relationships/font" Target="fonts/RalewayThin-regular.fntdata"/><Relationship Id="rId41" Type="http://schemas.openxmlformats.org/officeDocument/2006/relationships/font" Target="fonts/ComfortaaRegular-bold.fntdata"/><Relationship Id="rId44" Type="http://schemas.openxmlformats.org/officeDocument/2006/relationships/font" Target="fonts/RalewayThin-italic.fntdata"/><Relationship Id="rId43" Type="http://schemas.openxmlformats.org/officeDocument/2006/relationships/font" Target="fonts/RalewayThin-bold.fntdata"/><Relationship Id="rId46" Type="http://schemas.openxmlformats.org/officeDocument/2006/relationships/font" Target="fonts/Pacifico-regular.fntdata"/><Relationship Id="rId45" Type="http://schemas.openxmlformats.org/officeDocument/2006/relationships/font" Target="fonts/RalewayThin-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DosisExtraLight-bold.fntdata"/><Relationship Id="rId47" Type="http://schemas.openxmlformats.org/officeDocument/2006/relationships/font" Target="fonts/DosisExtraLight-regular.fntdata"/><Relationship Id="rId49" Type="http://schemas.openxmlformats.org/officeDocument/2006/relationships/font" Target="fonts/Comfortaa-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boldItalic.fntdata"/><Relationship Id="rId30" Type="http://schemas.openxmlformats.org/officeDocument/2006/relationships/font" Target="fonts/Raleway-italic.fntdata"/><Relationship Id="rId33" Type="http://schemas.openxmlformats.org/officeDocument/2006/relationships/font" Target="fonts/Roboto-bold.fntdata"/><Relationship Id="rId32" Type="http://schemas.openxmlformats.org/officeDocument/2006/relationships/font" Target="fonts/Roboto-regular.fntdata"/><Relationship Id="rId35" Type="http://schemas.openxmlformats.org/officeDocument/2006/relationships/font" Target="fonts/Roboto-boldItalic.fntdata"/><Relationship Id="rId34" Type="http://schemas.openxmlformats.org/officeDocument/2006/relationships/font" Target="fonts/Roboto-italic.fntdata"/><Relationship Id="rId37" Type="http://schemas.openxmlformats.org/officeDocument/2006/relationships/font" Target="fonts/Lato-bold.fntdata"/><Relationship Id="rId36" Type="http://schemas.openxmlformats.org/officeDocument/2006/relationships/font" Target="fonts/Lato-regular.fntdata"/><Relationship Id="rId39" Type="http://schemas.openxmlformats.org/officeDocument/2006/relationships/font" Target="fonts/Lato-boldItalic.fntdata"/><Relationship Id="rId38" Type="http://schemas.openxmlformats.org/officeDocument/2006/relationships/font" Target="fonts/Lato-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aleway-regular.fntdata"/><Relationship Id="rId27" Type="http://schemas.openxmlformats.org/officeDocument/2006/relationships/slide" Target="slides/slide22.xml"/><Relationship Id="rId29" Type="http://schemas.openxmlformats.org/officeDocument/2006/relationships/font" Target="fonts/Raleway-bold.fntdata"/><Relationship Id="rId50" Type="http://schemas.openxmlformats.org/officeDocument/2006/relationships/font" Target="fonts/Comfortaa-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b56d0d0c04_2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b56d0d0c04_2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bc4de9328c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bc4de9328c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bc4de9328c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bc4de9328c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bc4de9328c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bc4de9328c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bc4de9328c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bc4de9328c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bc4de9328c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bc4de9328c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bea15b51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bea15b51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bd22dd33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bd22dd33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bc4de9328c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bc4de9328c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bc4de9328c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bc4de9328c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ab1f9658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ab1f9658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bc4de9328c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bc4de9328c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b61db32d2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b61db32d2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b56d0d0c04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b56d0d0c04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b56d0d0c04_3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b56d0d0c04_3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bc4de9328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bc4de9328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bc4de9328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bc4de9328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bc4de9328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bc4de9328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bc4de9328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bc4de9328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bc4de9328c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bc4de9328c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bd275d060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bd275d060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8" name="Shape 58"/>
        <p:cNvGrpSpPr/>
        <p:nvPr/>
      </p:nvGrpSpPr>
      <p:grpSpPr>
        <a:xfrm>
          <a:off x="0" y="0"/>
          <a:ext cx="0" cy="0"/>
          <a:chOff x="0" y="0"/>
          <a:chExt cx="0" cy="0"/>
        </a:xfrm>
      </p:grpSpPr>
      <p:cxnSp>
        <p:nvCxnSpPr>
          <p:cNvPr id="59" name="Google Shape;59;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0" name="Google Shape;60;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1" name="Google Shape;61;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2" name="Google Shape;62;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3" name="Google Shape;63;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 name="Shape 64"/>
        <p:cNvGrpSpPr/>
        <p:nvPr/>
      </p:nvGrpSpPr>
      <p:grpSpPr>
        <a:xfrm>
          <a:off x="0" y="0"/>
          <a:ext cx="0" cy="0"/>
          <a:chOff x="0" y="0"/>
          <a:chExt cx="0" cy="0"/>
        </a:xfrm>
      </p:grpSpPr>
      <p:sp>
        <p:nvSpPr>
          <p:cNvPr id="65" name="Google Shape;65;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sp>
        <p:nvSpPr>
          <p:cNvPr id="23" name="Google Shape;23;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4"/>
          <p:cNvSpPr txBox="1"/>
          <p:nvPr>
            <p:ph idx="1" type="body"/>
          </p:nvPr>
        </p:nvSpPr>
        <p:spPr>
          <a:xfrm>
            <a:off x="1770612" y="1076626"/>
            <a:ext cx="6321600" cy="3002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5" name="Google Shape;25;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
        <p:nvSpPr>
          <p:cNvPr id="26" name="Google Shape;26;p4"/>
          <p:cNvSpPr txBox="1"/>
          <p:nvPr/>
        </p:nvSpPr>
        <p:spPr>
          <a:xfrm>
            <a:off x="8056175" y="103775"/>
            <a:ext cx="880500" cy="5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Pacifico"/>
              <a:ea typeface="Pacifico"/>
              <a:cs typeface="Pacifico"/>
              <a:sym typeface="Pacific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cxnSp>
        <p:nvCxnSpPr>
          <p:cNvPr id="28" name="Google Shape;28;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9" name="Google Shape;29;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0" name="Google Shape;30;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1" name="Google Shape;31;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7" name="Google Shape;37;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cxnSp>
        <p:nvCxnSpPr>
          <p:cNvPr id="39" name="Google Shape;39;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0" name="Google Shape;40;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1" name="Google Shape;41;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3" name="Shape 43"/>
        <p:cNvGrpSpPr/>
        <p:nvPr/>
      </p:nvGrpSpPr>
      <p:grpSpPr>
        <a:xfrm>
          <a:off x="0" y="0"/>
          <a:ext cx="0" cy="0"/>
          <a:chOff x="0" y="0"/>
          <a:chExt cx="0" cy="0"/>
        </a:xfrm>
      </p:grpSpPr>
      <p:cxnSp>
        <p:nvCxnSpPr>
          <p:cNvPr id="44" name="Google Shape;44;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5" name="Google Shape;45;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6" name="Google Shape;46;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7" name="Shape 47"/>
        <p:cNvGrpSpPr/>
        <p:nvPr/>
      </p:nvGrpSpPr>
      <p:grpSpPr>
        <a:xfrm>
          <a:off x="0" y="0"/>
          <a:ext cx="0" cy="0"/>
          <a:chOff x="0" y="0"/>
          <a:chExt cx="0" cy="0"/>
        </a:xfrm>
      </p:grpSpPr>
      <p:sp>
        <p:nvSpPr>
          <p:cNvPr id="48" name="Google Shape;48;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 name="Google Shape;4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0" name="Google Shape;50;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1" name="Google Shape;51;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2" name="Google Shape;52;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3" name="Google Shape;53;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4" name="Shape 54"/>
        <p:cNvGrpSpPr/>
        <p:nvPr/>
      </p:nvGrpSpPr>
      <p:grpSpPr>
        <a:xfrm>
          <a:off x="0" y="0"/>
          <a:ext cx="0" cy="0"/>
          <a:chOff x="0" y="0"/>
          <a:chExt cx="0" cy="0"/>
        </a:xfrm>
      </p:grpSpPr>
      <p:cxnSp>
        <p:nvCxnSpPr>
          <p:cNvPr id="55" name="Google Shape;55;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sp>
        <p:nvSpPr>
          <p:cNvPr id="56" name="Google Shape;56;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7" name="Google Shape;57;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jp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hyperlink" Target="http://www.youtube.com/watch?v=4f32HZxE94k" TargetMode="External"/><Relationship Id="rId5" Type="http://schemas.openxmlformats.org/officeDocument/2006/relationships/image" Target="../media/image2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1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jpg"/><Relationship Id="rId4" Type="http://schemas.openxmlformats.org/officeDocument/2006/relationships/image" Target="../media/image21.jpg"/><Relationship Id="rId5"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it.wikipedia.org/wiki/Software" TargetMode="External"/><Relationship Id="rId4" Type="http://schemas.openxmlformats.org/officeDocument/2006/relationships/hyperlink" Target="https://it.wikipedia.org/wiki/Open_source" TargetMode="External"/><Relationship Id="rId11" Type="http://schemas.openxmlformats.org/officeDocument/2006/relationships/image" Target="../media/image10.png"/><Relationship Id="rId10" Type="http://schemas.openxmlformats.org/officeDocument/2006/relationships/hyperlink" Target="https://it.wikipedia.org/wiki/Sistema_operativo" TargetMode="External"/><Relationship Id="rId9" Type="http://schemas.openxmlformats.org/officeDocument/2006/relationships/hyperlink" Target="https://it.wikipedia.org/wiki/MacOS" TargetMode="External"/><Relationship Id="rId5" Type="http://schemas.openxmlformats.org/officeDocument/2006/relationships/hyperlink" Target="https://it.wikipedia.org/wiki/Esecuzione_(informatica)" TargetMode="External"/><Relationship Id="rId6" Type="http://schemas.openxmlformats.org/officeDocument/2006/relationships/hyperlink" Target="https://it.wikipedia.org/wiki/Macchine_virtuali" TargetMode="External"/><Relationship Id="rId7" Type="http://schemas.openxmlformats.org/officeDocument/2006/relationships/hyperlink" Target="https://it.wikipedia.org/wiki/Windows" TargetMode="External"/><Relationship Id="rId8" Type="http://schemas.openxmlformats.org/officeDocument/2006/relationships/hyperlink" Target="https://it.wikipedia.org/wiki/GNU/Linux"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it.wikipedia.org/wiki/Open_source" TargetMode="External"/><Relationship Id="rId4" Type="http://schemas.openxmlformats.org/officeDocument/2006/relationships/hyperlink" Target="https://it.wikipedia.org/wiki/Applicazione_(informatica)" TargetMode="External"/><Relationship Id="rId5" Type="http://schemas.openxmlformats.org/officeDocument/2006/relationships/hyperlink" Target="https://it.wikipedia.org/wiki/Linux" TargetMode="External"/><Relationship Id="rId6" Type="http://schemas.openxmlformats.org/officeDocument/2006/relationships/hyperlink" Target="https://it.wikipedia.org/wiki/Application_programming_interface" TargetMode="External"/><Relationship Id="rId7" Type="http://schemas.openxmlformats.org/officeDocument/2006/relationships/hyperlink" Target="https://it.wikipedia.org/wiki/Sistemi_distribuiti" TargetMode="External"/><Relationship Id="rId8" Type="http://schemas.openxmlformats.org/officeDocument/2006/relationships/image" Target="../media/image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it.wikipedia.org/wiki/Editor_di_testo" TargetMode="External"/><Relationship Id="rId4" Type="http://schemas.openxmlformats.org/officeDocument/2006/relationships/hyperlink" Target="https://it.wikipedia.org/wiki/Codice_sorgente" TargetMode="External"/><Relationship Id="rId11" Type="http://schemas.openxmlformats.org/officeDocument/2006/relationships/hyperlink" Target="https://it.wikipedia.org/wiki/Licenza_proprietaria" TargetMode="External"/><Relationship Id="rId10" Type="http://schemas.openxmlformats.org/officeDocument/2006/relationships/hyperlink" Target="https://it.wikipedia.org/wiki/Visual_Studio_Code#Licenza" TargetMode="External"/><Relationship Id="rId12" Type="http://schemas.openxmlformats.org/officeDocument/2006/relationships/image" Target="../media/image7.png"/><Relationship Id="rId9" Type="http://schemas.openxmlformats.org/officeDocument/2006/relationships/hyperlink" Target="https://it.wikipedia.org/wiki/Software_libero" TargetMode="External"/><Relationship Id="rId5" Type="http://schemas.openxmlformats.org/officeDocument/2006/relationships/hyperlink" Target="https://it.wikipedia.org/wiki/Microsoft" TargetMode="External"/><Relationship Id="rId6" Type="http://schemas.openxmlformats.org/officeDocument/2006/relationships/hyperlink" Target="https://it.wikipedia.org/wiki/Microsoft_Windows" TargetMode="External"/><Relationship Id="rId7" Type="http://schemas.openxmlformats.org/officeDocument/2006/relationships/hyperlink" Target="https://it.wikipedia.org/wiki/Linux" TargetMode="External"/><Relationship Id="rId8" Type="http://schemas.openxmlformats.org/officeDocument/2006/relationships/hyperlink" Target="https://it.wikipedia.org/wiki/MacO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966"/>
        </a:solidFill>
      </p:bgPr>
    </p:bg>
    <p:spTree>
      <p:nvGrpSpPr>
        <p:cNvPr id="69" name="Shape 69"/>
        <p:cNvGrpSpPr/>
        <p:nvPr/>
      </p:nvGrpSpPr>
      <p:grpSpPr>
        <a:xfrm>
          <a:off x="0" y="0"/>
          <a:ext cx="0" cy="0"/>
          <a:chOff x="0" y="0"/>
          <a:chExt cx="0" cy="0"/>
        </a:xfrm>
      </p:grpSpPr>
      <p:sp>
        <p:nvSpPr>
          <p:cNvPr id="70" name="Google Shape;70;p13"/>
          <p:cNvSpPr txBox="1"/>
          <p:nvPr>
            <p:ph type="ctrTitle"/>
          </p:nvPr>
        </p:nvSpPr>
        <p:spPr>
          <a:xfrm>
            <a:off x="1391225" y="1147350"/>
            <a:ext cx="6462000" cy="142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sz="3900">
                <a:solidFill>
                  <a:srgbClr val="0C343D"/>
                </a:solidFill>
              </a:rPr>
              <a:t>MONITORING VIRTUALIZED NETWORKS</a:t>
            </a:r>
            <a:endParaRPr sz="3900">
              <a:solidFill>
                <a:srgbClr val="0C343D"/>
              </a:solidFill>
            </a:endParaRPr>
          </a:p>
        </p:txBody>
      </p:sp>
      <p:sp>
        <p:nvSpPr>
          <p:cNvPr id="71" name="Google Shape;71;p13"/>
          <p:cNvSpPr txBox="1"/>
          <p:nvPr>
            <p:ph idx="1" type="subTitle"/>
          </p:nvPr>
        </p:nvSpPr>
        <p:spPr>
          <a:xfrm>
            <a:off x="2371725" y="3493150"/>
            <a:ext cx="6035400" cy="13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t/>
            </a:r>
            <a:endParaRPr sz="1400"/>
          </a:p>
          <a:p>
            <a:pPr indent="0" lvl="0" marL="0" rtl="0" algn="l">
              <a:spcBef>
                <a:spcPts val="0"/>
              </a:spcBef>
              <a:spcAft>
                <a:spcPts val="0"/>
              </a:spcAft>
              <a:buNone/>
            </a:pPr>
            <a:r>
              <a:t/>
            </a:r>
            <a:endParaRPr sz="1400"/>
          </a:p>
        </p:txBody>
      </p:sp>
      <p:sp>
        <p:nvSpPr>
          <p:cNvPr id="72" name="Google Shape;72;p13"/>
          <p:cNvSpPr txBox="1"/>
          <p:nvPr/>
        </p:nvSpPr>
        <p:spPr>
          <a:xfrm>
            <a:off x="1223075" y="2699400"/>
            <a:ext cx="6798300" cy="5484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lang="it" sz="2000">
                <a:solidFill>
                  <a:srgbClr val="0C343D"/>
                </a:solidFill>
                <a:latin typeface="Roboto"/>
                <a:ea typeface="Roboto"/>
                <a:cs typeface="Roboto"/>
                <a:sym typeface="Roboto"/>
              </a:rPr>
              <a:t>Design of Networks and Communication Systems</a:t>
            </a:r>
            <a:endParaRPr sz="2000">
              <a:solidFill>
                <a:srgbClr val="0C343D"/>
              </a:solidFill>
              <a:latin typeface="Roboto"/>
              <a:ea typeface="Roboto"/>
              <a:cs typeface="Roboto"/>
              <a:sym typeface="Roboto"/>
            </a:endParaRPr>
          </a:p>
          <a:p>
            <a:pPr indent="0" lvl="0" marL="0" rtl="0" algn="l">
              <a:spcBef>
                <a:spcPts val="600"/>
              </a:spcBef>
              <a:spcAft>
                <a:spcPts val="0"/>
              </a:spcAft>
              <a:buNone/>
            </a:pPr>
            <a:r>
              <a:t/>
            </a:r>
            <a:endParaRPr>
              <a:solidFill>
                <a:schemeClr val="lt1"/>
              </a:solidFill>
              <a:latin typeface="Lato"/>
              <a:ea typeface="Lato"/>
              <a:cs typeface="Lato"/>
              <a:sym typeface="Lato"/>
            </a:endParaRPr>
          </a:p>
        </p:txBody>
      </p:sp>
      <p:sp>
        <p:nvSpPr>
          <p:cNvPr id="73" name="Google Shape;73;p13"/>
          <p:cNvSpPr txBox="1"/>
          <p:nvPr/>
        </p:nvSpPr>
        <p:spPr>
          <a:xfrm>
            <a:off x="391800" y="3817450"/>
            <a:ext cx="3134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rgbClr val="0C343D"/>
                </a:solidFill>
                <a:latin typeface="Lato"/>
                <a:ea typeface="Lato"/>
                <a:cs typeface="Lato"/>
                <a:sym typeface="Lato"/>
              </a:rPr>
              <a:t>Calore Chiara</a:t>
            </a:r>
            <a:endParaRPr>
              <a:solidFill>
                <a:srgbClr val="0C343D"/>
              </a:solidFill>
              <a:latin typeface="Lato"/>
              <a:ea typeface="Lato"/>
              <a:cs typeface="Lato"/>
              <a:sym typeface="Lato"/>
            </a:endParaRPr>
          </a:p>
          <a:p>
            <a:pPr indent="0" lvl="0" marL="0" rtl="0" algn="l">
              <a:spcBef>
                <a:spcPts val="0"/>
              </a:spcBef>
              <a:spcAft>
                <a:spcPts val="0"/>
              </a:spcAft>
              <a:buNone/>
            </a:pPr>
            <a:r>
              <a:rPr lang="it">
                <a:solidFill>
                  <a:srgbClr val="0C343D"/>
                </a:solidFill>
                <a:latin typeface="Lato"/>
                <a:ea typeface="Lato"/>
                <a:cs typeface="Lato"/>
                <a:sym typeface="Lato"/>
              </a:rPr>
              <a:t>Cesaro Pasquale Alan</a:t>
            </a:r>
            <a:endParaRPr>
              <a:solidFill>
                <a:srgbClr val="0C343D"/>
              </a:solidFill>
              <a:latin typeface="Lato"/>
              <a:ea typeface="Lato"/>
              <a:cs typeface="Lato"/>
              <a:sym typeface="Lato"/>
            </a:endParaRPr>
          </a:p>
          <a:p>
            <a:pPr indent="0" lvl="0" marL="0" rtl="0" algn="l">
              <a:spcBef>
                <a:spcPts val="0"/>
              </a:spcBef>
              <a:spcAft>
                <a:spcPts val="0"/>
              </a:spcAft>
              <a:buNone/>
            </a:pPr>
            <a:r>
              <a:rPr lang="it">
                <a:solidFill>
                  <a:srgbClr val="0C343D"/>
                </a:solidFill>
                <a:latin typeface="Lato"/>
                <a:ea typeface="Lato"/>
                <a:cs typeface="Lato"/>
                <a:sym typeface="Lato"/>
              </a:rPr>
              <a:t>Miotto Sara</a:t>
            </a:r>
            <a:endParaRPr>
              <a:solidFill>
                <a:srgbClr val="0C343D"/>
              </a:solidFill>
              <a:latin typeface="Lato"/>
              <a:ea typeface="Lato"/>
              <a:cs typeface="Lato"/>
              <a:sym typeface="Lato"/>
            </a:endParaRPr>
          </a:p>
        </p:txBody>
      </p:sp>
      <p:sp>
        <p:nvSpPr>
          <p:cNvPr id="74" name="Google Shape;74;p13"/>
          <p:cNvSpPr txBox="1"/>
          <p:nvPr/>
        </p:nvSpPr>
        <p:spPr>
          <a:xfrm>
            <a:off x="6458325" y="3296700"/>
            <a:ext cx="194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rgbClr val="0C343D"/>
                </a:solidFill>
                <a:latin typeface="Lato"/>
                <a:ea typeface="Lato"/>
                <a:cs typeface="Lato"/>
                <a:sym typeface="Lato"/>
              </a:rPr>
              <a:t>a.a. 2020/2021</a:t>
            </a:r>
            <a:endParaRPr>
              <a:solidFill>
                <a:srgbClr val="0C343D"/>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2"/>
          <p:cNvSpPr txBox="1"/>
          <p:nvPr/>
        </p:nvSpPr>
        <p:spPr>
          <a:xfrm>
            <a:off x="8041350" y="88950"/>
            <a:ext cx="3000000" cy="46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70" name="Google Shape;170;p22"/>
          <p:cNvPicPr preferRelativeResize="0"/>
          <p:nvPr/>
        </p:nvPicPr>
        <p:blipFill>
          <a:blip r:embed="rId3">
            <a:alphaModFix/>
          </a:blip>
          <a:stretch>
            <a:fillRect/>
          </a:stretch>
        </p:blipFill>
        <p:spPr>
          <a:xfrm>
            <a:off x="609150" y="1423000"/>
            <a:ext cx="2875650" cy="2875650"/>
          </a:xfrm>
          <a:prstGeom prst="rect">
            <a:avLst/>
          </a:prstGeom>
          <a:noFill/>
          <a:ln>
            <a:noFill/>
          </a:ln>
        </p:spPr>
      </p:pic>
      <p:sp>
        <p:nvSpPr>
          <p:cNvPr id="171" name="Google Shape;171;p22"/>
          <p:cNvSpPr txBox="1"/>
          <p:nvPr>
            <p:ph type="title"/>
          </p:nvPr>
        </p:nvSpPr>
        <p:spPr>
          <a:xfrm>
            <a:off x="3484800" y="499600"/>
            <a:ext cx="41808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latin typeface="Comfortaa"/>
                <a:ea typeface="Comfortaa"/>
                <a:cs typeface="Comfortaa"/>
                <a:sym typeface="Comfortaa"/>
              </a:rPr>
              <a:t>Network Topology</a:t>
            </a:r>
            <a:endParaRPr>
              <a:latin typeface="Comfortaa"/>
              <a:ea typeface="Comfortaa"/>
              <a:cs typeface="Comfortaa"/>
              <a:sym typeface="Comfortaa"/>
            </a:endParaRPr>
          </a:p>
        </p:txBody>
      </p:sp>
      <p:sp>
        <p:nvSpPr>
          <p:cNvPr id="172" name="Google Shape;172;p22"/>
          <p:cNvSpPr txBox="1"/>
          <p:nvPr/>
        </p:nvSpPr>
        <p:spPr>
          <a:xfrm>
            <a:off x="4170650" y="1571225"/>
            <a:ext cx="4379100" cy="32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omfortaa"/>
              <a:ea typeface="Comfortaa"/>
              <a:cs typeface="Comfortaa"/>
              <a:sym typeface="Comfortaa"/>
            </a:endParaRPr>
          </a:p>
        </p:txBody>
      </p:sp>
      <p:pic>
        <p:nvPicPr>
          <p:cNvPr id="173" name="Google Shape;173;p22"/>
          <p:cNvPicPr preferRelativeResize="0"/>
          <p:nvPr/>
        </p:nvPicPr>
        <p:blipFill>
          <a:blip r:embed="rId4">
            <a:alphaModFix/>
          </a:blip>
          <a:stretch>
            <a:fillRect/>
          </a:stretch>
        </p:blipFill>
        <p:spPr>
          <a:xfrm>
            <a:off x="3806275" y="1176251"/>
            <a:ext cx="5823675" cy="3636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3"/>
          <p:cNvSpPr txBox="1"/>
          <p:nvPr>
            <p:ph type="title"/>
          </p:nvPr>
        </p:nvSpPr>
        <p:spPr>
          <a:xfrm>
            <a:off x="2400250" y="5308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latin typeface="Comfortaa"/>
                <a:ea typeface="Comfortaa"/>
                <a:cs typeface="Comfortaa"/>
                <a:sym typeface="Comfortaa"/>
              </a:rPr>
              <a:t>Vagrantfile</a:t>
            </a:r>
            <a:endParaRPr>
              <a:latin typeface="Comfortaa"/>
              <a:ea typeface="Comfortaa"/>
              <a:cs typeface="Comfortaa"/>
              <a:sym typeface="Comfortaa"/>
            </a:endParaRPr>
          </a:p>
        </p:txBody>
      </p:sp>
      <p:sp>
        <p:nvSpPr>
          <p:cNvPr id="179" name="Google Shape;179;p23"/>
          <p:cNvSpPr/>
          <p:nvPr/>
        </p:nvSpPr>
        <p:spPr>
          <a:xfrm flipH="1" rot="5400000">
            <a:off x="751275" y="-22250"/>
            <a:ext cx="2897700" cy="5484900"/>
          </a:xfrm>
          <a:prstGeom prst="round2SameRect">
            <a:avLst>
              <a:gd fmla="val 50000" name="adj1"/>
              <a:gd fmla="val 0" name="adj2"/>
            </a:avLst>
          </a:prstGeom>
          <a:solidFill>
            <a:srgbClr val="FFE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80" name="Google Shape;180;p23"/>
          <p:cNvSpPr txBox="1"/>
          <p:nvPr/>
        </p:nvSpPr>
        <p:spPr>
          <a:xfrm flipH="1">
            <a:off x="4081250" y="1505388"/>
            <a:ext cx="4450500" cy="87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700">
              <a:solidFill>
                <a:srgbClr val="0C343D"/>
              </a:solidFill>
              <a:latin typeface="Comfortaa"/>
              <a:ea typeface="Comfortaa"/>
              <a:cs typeface="Comfortaa"/>
              <a:sym typeface="Comfortaa"/>
            </a:endParaRPr>
          </a:p>
        </p:txBody>
      </p:sp>
      <p:sp>
        <p:nvSpPr>
          <p:cNvPr id="181" name="Google Shape;181;p23"/>
          <p:cNvSpPr txBox="1"/>
          <p:nvPr/>
        </p:nvSpPr>
        <p:spPr>
          <a:xfrm>
            <a:off x="4081325" y="2142313"/>
            <a:ext cx="4962900" cy="71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500"/>
              </a:spcBef>
              <a:spcAft>
                <a:spcPts val="0"/>
              </a:spcAft>
              <a:buNone/>
            </a:pPr>
            <a:r>
              <a:t/>
            </a:r>
            <a:endParaRPr>
              <a:solidFill>
                <a:srgbClr val="0C343D"/>
              </a:solidFill>
              <a:latin typeface="Lato"/>
              <a:ea typeface="Lato"/>
              <a:cs typeface="Lato"/>
              <a:sym typeface="Lato"/>
            </a:endParaRPr>
          </a:p>
          <a:p>
            <a:pPr indent="0" lvl="0" marL="0" rtl="0" algn="l">
              <a:spcBef>
                <a:spcPts val="500"/>
              </a:spcBef>
              <a:spcAft>
                <a:spcPts val="0"/>
              </a:spcAft>
              <a:buNone/>
            </a:pPr>
            <a:r>
              <a:t/>
            </a:r>
            <a:endParaRPr>
              <a:solidFill>
                <a:srgbClr val="0C343D"/>
              </a:solidFill>
              <a:latin typeface="Lato"/>
              <a:ea typeface="Lato"/>
              <a:cs typeface="Lato"/>
              <a:sym typeface="Lato"/>
            </a:endParaRPr>
          </a:p>
        </p:txBody>
      </p:sp>
      <p:sp>
        <p:nvSpPr>
          <p:cNvPr id="182" name="Google Shape;182;p23"/>
          <p:cNvSpPr txBox="1"/>
          <p:nvPr/>
        </p:nvSpPr>
        <p:spPr>
          <a:xfrm>
            <a:off x="-40325" y="2736650"/>
            <a:ext cx="3295200" cy="8958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0"/>
              </a:spcBef>
              <a:spcAft>
                <a:spcPts val="0"/>
              </a:spcAft>
              <a:buClr>
                <a:schemeClr val="dk2"/>
              </a:buClr>
              <a:buSzPts val="1100"/>
              <a:buFont typeface="Arial"/>
              <a:buNone/>
            </a:pPr>
            <a:r>
              <a:rPr lang="it">
                <a:solidFill>
                  <a:srgbClr val="0C343D"/>
                </a:solidFill>
                <a:latin typeface="Lato"/>
                <a:ea typeface="Lato"/>
                <a:cs typeface="Lato"/>
                <a:sym typeface="Lato"/>
              </a:rPr>
              <a:t>Contiene le macchine virtuali necessarie per il progetto e la loro configurazione</a:t>
            </a:r>
            <a:endParaRPr>
              <a:solidFill>
                <a:srgbClr val="0C343D"/>
              </a:solidFill>
              <a:latin typeface="Lato"/>
              <a:ea typeface="Lato"/>
              <a:cs typeface="Lato"/>
              <a:sym typeface="Lato"/>
            </a:endParaRPr>
          </a:p>
        </p:txBody>
      </p:sp>
      <p:sp>
        <p:nvSpPr>
          <p:cNvPr id="183" name="Google Shape;183;p23"/>
          <p:cNvSpPr txBox="1"/>
          <p:nvPr/>
        </p:nvSpPr>
        <p:spPr>
          <a:xfrm>
            <a:off x="240975" y="1555950"/>
            <a:ext cx="32952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2"/>
              </a:buClr>
              <a:buSzPts val="1100"/>
              <a:buFont typeface="Arial"/>
              <a:buNone/>
            </a:pPr>
            <a:r>
              <a:rPr b="1" lang="it" sz="2700">
                <a:solidFill>
                  <a:srgbClr val="0C343D"/>
                </a:solidFill>
                <a:latin typeface="Comfortaa"/>
                <a:ea typeface="Comfortaa"/>
                <a:cs typeface="Comfortaa"/>
                <a:sym typeface="Comfortaa"/>
              </a:rPr>
              <a:t>Creazione del Vagrantfile</a:t>
            </a:r>
            <a:endParaRPr sz="2700">
              <a:solidFill>
                <a:srgbClr val="0C343D"/>
              </a:solidFill>
              <a:latin typeface="Comfortaa"/>
              <a:ea typeface="Comfortaa"/>
              <a:cs typeface="Comfortaa"/>
              <a:sym typeface="Comfortaa"/>
            </a:endParaRPr>
          </a:p>
        </p:txBody>
      </p:sp>
      <p:pic>
        <p:nvPicPr>
          <p:cNvPr id="184" name="Google Shape;184;p23"/>
          <p:cNvPicPr preferRelativeResize="0"/>
          <p:nvPr/>
        </p:nvPicPr>
        <p:blipFill>
          <a:blip r:embed="rId3">
            <a:alphaModFix/>
          </a:blip>
          <a:stretch>
            <a:fillRect/>
          </a:stretch>
        </p:blipFill>
        <p:spPr>
          <a:xfrm>
            <a:off x="5165275" y="1046927"/>
            <a:ext cx="3626874" cy="37131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4"/>
          <p:cNvSpPr txBox="1"/>
          <p:nvPr>
            <p:ph type="title"/>
          </p:nvPr>
        </p:nvSpPr>
        <p:spPr>
          <a:xfrm>
            <a:off x="2400250" y="5308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latin typeface="Comfortaa"/>
                <a:ea typeface="Comfortaa"/>
                <a:cs typeface="Comfortaa"/>
                <a:sym typeface="Comfortaa"/>
              </a:rPr>
              <a:t>File .sh (1/5)</a:t>
            </a:r>
            <a:endParaRPr>
              <a:latin typeface="Comfortaa"/>
              <a:ea typeface="Comfortaa"/>
              <a:cs typeface="Comfortaa"/>
              <a:sym typeface="Comfortaa"/>
            </a:endParaRPr>
          </a:p>
        </p:txBody>
      </p:sp>
      <p:sp>
        <p:nvSpPr>
          <p:cNvPr id="190" name="Google Shape;190;p24"/>
          <p:cNvSpPr/>
          <p:nvPr/>
        </p:nvSpPr>
        <p:spPr>
          <a:xfrm flipH="1" rot="5400000">
            <a:off x="751275" y="-22250"/>
            <a:ext cx="2897700" cy="5484900"/>
          </a:xfrm>
          <a:prstGeom prst="round2SameRect">
            <a:avLst>
              <a:gd fmla="val 50000" name="adj1"/>
              <a:gd fmla="val 0" name="adj2"/>
            </a:avLst>
          </a:prstGeom>
          <a:solidFill>
            <a:srgbClr val="FFE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91" name="Google Shape;191;p24"/>
          <p:cNvSpPr txBox="1"/>
          <p:nvPr/>
        </p:nvSpPr>
        <p:spPr>
          <a:xfrm flipH="1">
            <a:off x="4081250" y="1505388"/>
            <a:ext cx="4450500" cy="87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700">
              <a:solidFill>
                <a:srgbClr val="0C343D"/>
              </a:solidFill>
              <a:latin typeface="Comfortaa"/>
              <a:ea typeface="Comfortaa"/>
              <a:cs typeface="Comfortaa"/>
              <a:sym typeface="Comfortaa"/>
            </a:endParaRPr>
          </a:p>
        </p:txBody>
      </p:sp>
      <p:sp>
        <p:nvSpPr>
          <p:cNvPr id="192" name="Google Shape;192;p24"/>
          <p:cNvSpPr txBox="1"/>
          <p:nvPr/>
        </p:nvSpPr>
        <p:spPr>
          <a:xfrm>
            <a:off x="4081325" y="2142313"/>
            <a:ext cx="4962900" cy="71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500"/>
              </a:spcBef>
              <a:spcAft>
                <a:spcPts val="0"/>
              </a:spcAft>
              <a:buNone/>
            </a:pPr>
            <a:r>
              <a:t/>
            </a:r>
            <a:endParaRPr>
              <a:solidFill>
                <a:srgbClr val="0C343D"/>
              </a:solidFill>
              <a:latin typeface="Lato"/>
              <a:ea typeface="Lato"/>
              <a:cs typeface="Lato"/>
              <a:sym typeface="Lato"/>
            </a:endParaRPr>
          </a:p>
          <a:p>
            <a:pPr indent="0" lvl="0" marL="0" rtl="0" algn="l">
              <a:spcBef>
                <a:spcPts val="500"/>
              </a:spcBef>
              <a:spcAft>
                <a:spcPts val="0"/>
              </a:spcAft>
              <a:buNone/>
            </a:pPr>
            <a:r>
              <a:t/>
            </a:r>
            <a:endParaRPr>
              <a:solidFill>
                <a:srgbClr val="0C343D"/>
              </a:solidFill>
              <a:latin typeface="Lato"/>
              <a:ea typeface="Lato"/>
              <a:cs typeface="Lato"/>
              <a:sym typeface="Lato"/>
            </a:endParaRPr>
          </a:p>
        </p:txBody>
      </p:sp>
      <p:sp>
        <p:nvSpPr>
          <p:cNvPr id="193" name="Google Shape;193;p24"/>
          <p:cNvSpPr txBox="1"/>
          <p:nvPr/>
        </p:nvSpPr>
        <p:spPr>
          <a:xfrm>
            <a:off x="0" y="2142325"/>
            <a:ext cx="3295200" cy="4002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0"/>
              </a:spcBef>
              <a:spcAft>
                <a:spcPts val="0"/>
              </a:spcAft>
              <a:buNone/>
            </a:pPr>
            <a:r>
              <a:t/>
            </a:r>
            <a:endParaRPr>
              <a:solidFill>
                <a:srgbClr val="0C343D"/>
              </a:solidFill>
              <a:latin typeface="Lato"/>
              <a:ea typeface="Lato"/>
              <a:cs typeface="Lato"/>
              <a:sym typeface="Lato"/>
            </a:endParaRPr>
          </a:p>
        </p:txBody>
      </p:sp>
      <p:sp>
        <p:nvSpPr>
          <p:cNvPr id="194" name="Google Shape;194;p24"/>
          <p:cNvSpPr txBox="1"/>
          <p:nvPr/>
        </p:nvSpPr>
        <p:spPr>
          <a:xfrm>
            <a:off x="291225" y="1354138"/>
            <a:ext cx="32952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2700">
                <a:solidFill>
                  <a:srgbClr val="0C343D"/>
                </a:solidFill>
                <a:latin typeface="Comfortaa"/>
                <a:ea typeface="Comfortaa"/>
                <a:cs typeface="Comfortaa"/>
                <a:sym typeface="Comfortaa"/>
              </a:rPr>
              <a:t>router-1.sh</a:t>
            </a:r>
            <a:endParaRPr sz="2700">
              <a:solidFill>
                <a:srgbClr val="0C343D"/>
              </a:solidFill>
              <a:latin typeface="Comfortaa"/>
              <a:ea typeface="Comfortaa"/>
              <a:cs typeface="Comfortaa"/>
              <a:sym typeface="Comfortaa"/>
            </a:endParaRPr>
          </a:p>
        </p:txBody>
      </p:sp>
      <p:sp>
        <p:nvSpPr>
          <p:cNvPr id="195" name="Google Shape;195;p24"/>
          <p:cNvSpPr txBox="1"/>
          <p:nvPr/>
        </p:nvSpPr>
        <p:spPr>
          <a:xfrm>
            <a:off x="86550" y="2048400"/>
            <a:ext cx="4026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0C343D"/>
                </a:solidFill>
                <a:latin typeface="Lato"/>
                <a:ea typeface="Lato"/>
                <a:cs typeface="Lato"/>
                <a:sym typeface="Lato"/>
              </a:rPr>
              <a:t>Comandi per gestire la comunicazione tra il router e lo switch e, tramite questo, tra il router e i due host della rete, attraverso le due corrispondenti vlan</a:t>
            </a:r>
            <a:endParaRPr>
              <a:solidFill>
                <a:srgbClr val="0C343D"/>
              </a:solidFill>
              <a:latin typeface="Lato"/>
              <a:ea typeface="Lato"/>
              <a:cs typeface="Lato"/>
              <a:sym typeface="Lato"/>
            </a:endParaRPr>
          </a:p>
        </p:txBody>
      </p:sp>
      <p:pic>
        <p:nvPicPr>
          <p:cNvPr id="196" name="Google Shape;196;p24"/>
          <p:cNvPicPr preferRelativeResize="0"/>
          <p:nvPr/>
        </p:nvPicPr>
        <p:blipFill>
          <a:blip r:embed="rId3">
            <a:alphaModFix/>
          </a:blip>
          <a:stretch>
            <a:fillRect/>
          </a:stretch>
        </p:blipFill>
        <p:spPr>
          <a:xfrm>
            <a:off x="4942575" y="1583725"/>
            <a:ext cx="4201425" cy="210746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5"/>
          <p:cNvSpPr txBox="1"/>
          <p:nvPr>
            <p:ph type="title"/>
          </p:nvPr>
        </p:nvSpPr>
        <p:spPr>
          <a:xfrm>
            <a:off x="2400250" y="5308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latin typeface="Comfortaa"/>
                <a:ea typeface="Comfortaa"/>
                <a:cs typeface="Comfortaa"/>
                <a:sym typeface="Comfortaa"/>
              </a:rPr>
              <a:t>File .sh (2/5)</a:t>
            </a:r>
            <a:endParaRPr>
              <a:latin typeface="Comfortaa"/>
              <a:ea typeface="Comfortaa"/>
              <a:cs typeface="Comfortaa"/>
              <a:sym typeface="Comfortaa"/>
            </a:endParaRPr>
          </a:p>
        </p:txBody>
      </p:sp>
      <p:sp>
        <p:nvSpPr>
          <p:cNvPr id="202" name="Google Shape;202;p25"/>
          <p:cNvSpPr/>
          <p:nvPr/>
        </p:nvSpPr>
        <p:spPr>
          <a:xfrm flipH="1" rot="5400000">
            <a:off x="434825" y="294175"/>
            <a:ext cx="2696700" cy="4651200"/>
          </a:xfrm>
          <a:prstGeom prst="round2SameRect">
            <a:avLst>
              <a:gd fmla="val 50000" name="adj1"/>
              <a:gd fmla="val 0" name="adj2"/>
            </a:avLst>
          </a:prstGeom>
          <a:solidFill>
            <a:srgbClr val="FFE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203" name="Google Shape;203;p25"/>
          <p:cNvSpPr txBox="1"/>
          <p:nvPr/>
        </p:nvSpPr>
        <p:spPr>
          <a:xfrm flipH="1">
            <a:off x="4081250" y="1505388"/>
            <a:ext cx="4450500" cy="87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700">
              <a:solidFill>
                <a:srgbClr val="0C343D"/>
              </a:solidFill>
              <a:latin typeface="Comfortaa"/>
              <a:ea typeface="Comfortaa"/>
              <a:cs typeface="Comfortaa"/>
              <a:sym typeface="Comfortaa"/>
            </a:endParaRPr>
          </a:p>
        </p:txBody>
      </p:sp>
      <p:sp>
        <p:nvSpPr>
          <p:cNvPr id="204" name="Google Shape;204;p25"/>
          <p:cNvSpPr txBox="1"/>
          <p:nvPr/>
        </p:nvSpPr>
        <p:spPr>
          <a:xfrm>
            <a:off x="4081325" y="2142313"/>
            <a:ext cx="4962900" cy="71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500"/>
              </a:spcBef>
              <a:spcAft>
                <a:spcPts val="0"/>
              </a:spcAft>
              <a:buNone/>
            </a:pPr>
            <a:r>
              <a:t/>
            </a:r>
            <a:endParaRPr>
              <a:solidFill>
                <a:srgbClr val="0C343D"/>
              </a:solidFill>
              <a:latin typeface="Lato"/>
              <a:ea typeface="Lato"/>
              <a:cs typeface="Lato"/>
              <a:sym typeface="Lato"/>
            </a:endParaRPr>
          </a:p>
          <a:p>
            <a:pPr indent="0" lvl="0" marL="0" rtl="0" algn="l">
              <a:spcBef>
                <a:spcPts val="500"/>
              </a:spcBef>
              <a:spcAft>
                <a:spcPts val="0"/>
              </a:spcAft>
              <a:buNone/>
            </a:pPr>
            <a:r>
              <a:t/>
            </a:r>
            <a:endParaRPr>
              <a:solidFill>
                <a:srgbClr val="0C343D"/>
              </a:solidFill>
              <a:latin typeface="Lato"/>
              <a:ea typeface="Lato"/>
              <a:cs typeface="Lato"/>
              <a:sym typeface="Lato"/>
            </a:endParaRPr>
          </a:p>
        </p:txBody>
      </p:sp>
      <p:sp>
        <p:nvSpPr>
          <p:cNvPr id="205" name="Google Shape;205;p25"/>
          <p:cNvSpPr txBox="1"/>
          <p:nvPr/>
        </p:nvSpPr>
        <p:spPr>
          <a:xfrm>
            <a:off x="0" y="2142325"/>
            <a:ext cx="3295200" cy="4002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0"/>
              </a:spcBef>
              <a:spcAft>
                <a:spcPts val="0"/>
              </a:spcAft>
              <a:buNone/>
            </a:pPr>
            <a:r>
              <a:t/>
            </a:r>
            <a:endParaRPr>
              <a:solidFill>
                <a:srgbClr val="0C343D"/>
              </a:solidFill>
              <a:latin typeface="Lato"/>
              <a:ea typeface="Lato"/>
              <a:cs typeface="Lato"/>
              <a:sym typeface="Lato"/>
            </a:endParaRPr>
          </a:p>
        </p:txBody>
      </p:sp>
      <p:sp>
        <p:nvSpPr>
          <p:cNvPr id="206" name="Google Shape;206;p25"/>
          <p:cNvSpPr txBox="1"/>
          <p:nvPr/>
        </p:nvSpPr>
        <p:spPr>
          <a:xfrm>
            <a:off x="291225" y="1354138"/>
            <a:ext cx="32952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2700">
                <a:solidFill>
                  <a:srgbClr val="0C343D"/>
                </a:solidFill>
                <a:latin typeface="Comfortaa"/>
                <a:ea typeface="Comfortaa"/>
                <a:cs typeface="Comfortaa"/>
                <a:sym typeface="Comfortaa"/>
              </a:rPr>
              <a:t>switch</a:t>
            </a:r>
            <a:r>
              <a:rPr lang="it" sz="2700">
                <a:solidFill>
                  <a:srgbClr val="0C343D"/>
                </a:solidFill>
                <a:latin typeface="Comfortaa"/>
                <a:ea typeface="Comfortaa"/>
                <a:cs typeface="Comfortaa"/>
                <a:sym typeface="Comfortaa"/>
              </a:rPr>
              <a:t>.sh</a:t>
            </a:r>
            <a:endParaRPr sz="2700">
              <a:solidFill>
                <a:srgbClr val="0C343D"/>
              </a:solidFill>
              <a:latin typeface="Comfortaa"/>
              <a:ea typeface="Comfortaa"/>
              <a:cs typeface="Comfortaa"/>
              <a:sym typeface="Comfortaa"/>
            </a:endParaRPr>
          </a:p>
        </p:txBody>
      </p:sp>
      <p:sp>
        <p:nvSpPr>
          <p:cNvPr id="207" name="Google Shape;207;p25"/>
          <p:cNvSpPr txBox="1"/>
          <p:nvPr/>
        </p:nvSpPr>
        <p:spPr>
          <a:xfrm>
            <a:off x="0" y="1940700"/>
            <a:ext cx="40260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0C343D"/>
                </a:solidFill>
                <a:latin typeface="Lato"/>
                <a:ea typeface="Lato"/>
                <a:cs typeface="Lato"/>
                <a:sym typeface="Lato"/>
              </a:rPr>
              <a:t>Comandi per gestire la comunicazione tra il router,lo switch e i due host della rete.</a:t>
            </a:r>
            <a:endParaRPr>
              <a:solidFill>
                <a:srgbClr val="0C343D"/>
              </a:solidFill>
              <a:latin typeface="Lato"/>
              <a:ea typeface="Lato"/>
              <a:cs typeface="Lato"/>
              <a:sym typeface="Lato"/>
            </a:endParaRPr>
          </a:p>
          <a:p>
            <a:pPr indent="0" lvl="0" marL="0" rtl="0" algn="ctr">
              <a:spcBef>
                <a:spcPts val="0"/>
              </a:spcBef>
              <a:spcAft>
                <a:spcPts val="0"/>
              </a:spcAft>
              <a:buNone/>
            </a:pPr>
            <a:r>
              <a:rPr lang="it">
                <a:solidFill>
                  <a:srgbClr val="0C343D"/>
                </a:solidFill>
                <a:latin typeface="Lato"/>
                <a:ea typeface="Lato"/>
                <a:cs typeface="Lato"/>
                <a:sym typeface="Lato"/>
              </a:rPr>
              <a:t>Crea una rete basata su OpenVSwitch, un Bridge per il controllo del traffico e il limite della banda della rete (comando </a:t>
            </a:r>
            <a:r>
              <a:rPr i="1" lang="it">
                <a:solidFill>
                  <a:srgbClr val="0C343D"/>
                </a:solidFill>
                <a:latin typeface="Lato"/>
                <a:ea typeface="Lato"/>
                <a:cs typeface="Lato"/>
                <a:sym typeface="Lato"/>
              </a:rPr>
              <a:t>tc</a:t>
            </a:r>
            <a:r>
              <a:rPr lang="it">
                <a:solidFill>
                  <a:srgbClr val="0C343D"/>
                </a:solidFill>
                <a:latin typeface="Lato"/>
                <a:ea typeface="Lato"/>
                <a:cs typeface="Lato"/>
                <a:sym typeface="Lato"/>
              </a:rPr>
              <a:t> di Netem)</a:t>
            </a:r>
            <a:endParaRPr>
              <a:solidFill>
                <a:srgbClr val="0C343D"/>
              </a:solidFill>
              <a:latin typeface="Lato"/>
              <a:ea typeface="Lato"/>
              <a:cs typeface="Lato"/>
              <a:sym typeface="Lato"/>
            </a:endParaRPr>
          </a:p>
        </p:txBody>
      </p:sp>
      <p:pic>
        <p:nvPicPr>
          <p:cNvPr id="208" name="Google Shape;208;p25"/>
          <p:cNvPicPr preferRelativeResize="0"/>
          <p:nvPr/>
        </p:nvPicPr>
        <p:blipFill>
          <a:blip r:embed="rId3">
            <a:alphaModFix/>
          </a:blip>
          <a:stretch>
            <a:fillRect/>
          </a:stretch>
        </p:blipFill>
        <p:spPr>
          <a:xfrm>
            <a:off x="4434125" y="1681550"/>
            <a:ext cx="4610100" cy="1876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6"/>
          <p:cNvSpPr txBox="1"/>
          <p:nvPr>
            <p:ph type="title"/>
          </p:nvPr>
        </p:nvSpPr>
        <p:spPr>
          <a:xfrm>
            <a:off x="2400250" y="5308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latin typeface="Comfortaa"/>
                <a:ea typeface="Comfortaa"/>
                <a:cs typeface="Comfortaa"/>
                <a:sym typeface="Comfortaa"/>
              </a:rPr>
              <a:t>File .sh (3/5)</a:t>
            </a:r>
            <a:endParaRPr>
              <a:latin typeface="Comfortaa"/>
              <a:ea typeface="Comfortaa"/>
              <a:cs typeface="Comfortaa"/>
              <a:sym typeface="Comfortaa"/>
            </a:endParaRPr>
          </a:p>
        </p:txBody>
      </p:sp>
      <p:sp>
        <p:nvSpPr>
          <p:cNvPr id="214" name="Google Shape;214;p26"/>
          <p:cNvSpPr/>
          <p:nvPr/>
        </p:nvSpPr>
        <p:spPr>
          <a:xfrm flipH="1" rot="5400000">
            <a:off x="439775" y="289100"/>
            <a:ext cx="3018300" cy="4982700"/>
          </a:xfrm>
          <a:prstGeom prst="round2SameRect">
            <a:avLst>
              <a:gd fmla="val 50000" name="adj1"/>
              <a:gd fmla="val 0" name="adj2"/>
            </a:avLst>
          </a:prstGeom>
          <a:solidFill>
            <a:srgbClr val="FFE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215" name="Google Shape;215;p26"/>
          <p:cNvSpPr txBox="1"/>
          <p:nvPr/>
        </p:nvSpPr>
        <p:spPr>
          <a:xfrm flipH="1">
            <a:off x="4081250" y="1505388"/>
            <a:ext cx="4450500" cy="87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700">
              <a:solidFill>
                <a:srgbClr val="0C343D"/>
              </a:solidFill>
              <a:latin typeface="Comfortaa"/>
              <a:ea typeface="Comfortaa"/>
              <a:cs typeface="Comfortaa"/>
              <a:sym typeface="Comfortaa"/>
            </a:endParaRPr>
          </a:p>
        </p:txBody>
      </p:sp>
      <p:sp>
        <p:nvSpPr>
          <p:cNvPr id="216" name="Google Shape;216;p26"/>
          <p:cNvSpPr txBox="1"/>
          <p:nvPr/>
        </p:nvSpPr>
        <p:spPr>
          <a:xfrm>
            <a:off x="4081325" y="2142313"/>
            <a:ext cx="4962900" cy="71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500"/>
              </a:spcBef>
              <a:spcAft>
                <a:spcPts val="0"/>
              </a:spcAft>
              <a:buNone/>
            </a:pPr>
            <a:r>
              <a:t/>
            </a:r>
            <a:endParaRPr>
              <a:solidFill>
                <a:srgbClr val="0C343D"/>
              </a:solidFill>
              <a:latin typeface="Lato"/>
              <a:ea typeface="Lato"/>
              <a:cs typeface="Lato"/>
              <a:sym typeface="Lato"/>
            </a:endParaRPr>
          </a:p>
          <a:p>
            <a:pPr indent="0" lvl="0" marL="0" rtl="0" algn="l">
              <a:spcBef>
                <a:spcPts val="500"/>
              </a:spcBef>
              <a:spcAft>
                <a:spcPts val="0"/>
              </a:spcAft>
              <a:buNone/>
            </a:pPr>
            <a:r>
              <a:t/>
            </a:r>
            <a:endParaRPr>
              <a:solidFill>
                <a:srgbClr val="0C343D"/>
              </a:solidFill>
              <a:latin typeface="Lato"/>
              <a:ea typeface="Lato"/>
              <a:cs typeface="Lato"/>
              <a:sym typeface="Lato"/>
            </a:endParaRPr>
          </a:p>
        </p:txBody>
      </p:sp>
      <p:sp>
        <p:nvSpPr>
          <p:cNvPr id="217" name="Google Shape;217;p26"/>
          <p:cNvSpPr txBox="1"/>
          <p:nvPr/>
        </p:nvSpPr>
        <p:spPr>
          <a:xfrm>
            <a:off x="0" y="2142325"/>
            <a:ext cx="3295200" cy="4002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0"/>
              </a:spcBef>
              <a:spcAft>
                <a:spcPts val="0"/>
              </a:spcAft>
              <a:buNone/>
            </a:pPr>
            <a:r>
              <a:t/>
            </a:r>
            <a:endParaRPr>
              <a:solidFill>
                <a:srgbClr val="0C343D"/>
              </a:solidFill>
              <a:latin typeface="Lato"/>
              <a:ea typeface="Lato"/>
              <a:cs typeface="Lato"/>
              <a:sym typeface="Lato"/>
            </a:endParaRPr>
          </a:p>
        </p:txBody>
      </p:sp>
      <p:sp>
        <p:nvSpPr>
          <p:cNvPr id="218" name="Google Shape;218;p26"/>
          <p:cNvSpPr txBox="1"/>
          <p:nvPr/>
        </p:nvSpPr>
        <p:spPr>
          <a:xfrm>
            <a:off x="261075" y="1505388"/>
            <a:ext cx="32952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2700">
                <a:solidFill>
                  <a:srgbClr val="0C343D"/>
                </a:solidFill>
                <a:latin typeface="Comfortaa"/>
                <a:ea typeface="Comfortaa"/>
                <a:cs typeface="Comfortaa"/>
                <a:sym typeface="Comfortaa"/>
              </a:rPr>
              <a:t>host-a</a:t>
            </a:r>
            <a:r>
              <a:rPr lang="it" sz="2700">
                <a:solidFill>
                  <a:srgbClr val="0C343D"/>
                </a:solidFill>
                <a:latin typeface="Comfortaa"/>
                <a:ea typeface="Comfortaa"/>
                <a:cs typeface="Comfortaa"/>
                <a:sym typeface="Comfortaa"/>
              </a:rPr>
              <a:t>.sh</a:t>
            </a:r>
            <a:endParaRPr sz="2700">
              <a:solidFill>
                <a:srgbClr val="0C343D"/>
              </a:solidFill>
              <a:latin typeface="Comfortaa"/>
              <a:ea typeface="Comfortaa"/>
              <a:cs typeface="Comfortaa"/>
              <a:sym typeface="Comfortaa"/>
            </a:endParaRPr>
          </a:p>
        </p:txBody>
      </p:sp>
      <p:sp>
        <p:nvSpPr>
          <p:cNvPr id="219" name="Google Shape;219;p26"/>
          <p:cNvSpPr txBox="1"/>
          <p:nvPr/>
        </p:nvSpPr>
        <p:spPr>
          <a:xfrm>
            <a:off x="0" y="2101450"/>
            <a:ext cx="40260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0C343D"/>
                </a:solidFill>
                <a:latin typeface="Lato"/>
                <a:ea typeface="Lato"/>
                <a:cs typeface="Lato"/>
                <a:sym typeface="Lato"/>
              </a:rPr>
              <a:t>Comandi per gestire il worker-1 e la sua connessione allo switch.</a:t>
            </a:r>
            <a:endParaRPr>
              <a:solidFill>
                <a:srgbClr val="0C343D"/>
              </a:solidFill>
              <a:latin typeface="Lato"/>
              <a:ea typeface="Lato"/>
              <a:cs typeface="Lato"/>
              <a:sym typeface="Lato"/>
            </a:endParaRPr>
          </a:p>
          <a:p>
            <a:pPr indent="0" lvl="0" marL="0" rtl="0" algn="ctr">
              <a:spcBef>
                <a:spcPts val="0"/>
              </a:spcBef>
              <a:spcAft>
                <a:spcPts val="0"/>
              </a:spcAft>
              <a:buNone/>
            </a:pPr>
            <a:r>
              <a:rPr lang="it">
                <a:solidFill>
                  <a:srgbClr val="0C343D"/>
                </a:solidFill>
                <a:latin typeface="Lato"/>
                <a:ea typeface="Lato"/>
                <a:cs typeface="Lato"/>
                <a:sym typeface="Lato"/>
              </a:rPr>
              <a:t>La presenza dell’immagine docker è stata utilizzata per rendere più realistico l’ambiente di lavoro</a:t>
            </a:r>
            <a:endParaRPr>
              <a:solidFill>
                <a:srgbClr val="0C343D"/>
              </a:solidFill>
              <a:latin typeface="Lato"/>
              <a:ea typeface="Lato"/>
              <a:cs typeface="Lato"/>
              <a:sym typeface="Lato"/>
            </a:endParaRPr>
          </a:p>
          <a:p>
            <a:pPr indent="0" lvl="0" marL="0" rtl="0" algn="l">
              <a:spcBef>
                <a:spcPts val="0"/>
              </a:spcBef>
              <a:spcAft>
                <a:spcPts val="0"/>
              </a:spcAft>
              <a:buNone/>
            </a:pPr>
            <a:r>
              <a:t/>
            </a:r>
            <a:endParaRPr>
              <a:solidFill>
                <a:srgbClr val="0C343D"/>
              </a:solidFill>
              <a:latin typeface="Lato"/>
              <a:ea typeface="Lato"/>
              <a:cs typeface="Lato"/>
              <a:sym typeface="Lato"/>
            </a:endParaRPr>
          </a:p>
        </p:txBody>
      </p:sp>
      <p:pic>
        <p:nvPicPr>
          <p:cNvPr id="220" name="Google Shape;220;p26"/>
          <p:cNvPicPr preferRelativeResize="0"/>
          <p:nvPr/>
        </p:nvPicPr>
        <p:blipFill>
          <a:blip r:embed="rId3">
            <a:alphaModFix/>
          </a:blip>
          <a:stretch>
            <a:fillRect/>
          </a:stretch>
        </p:blipFill>
        <p:spPr>
          <a:xfrm>
            <a:off x="4572000" y="1706613"/>
            <a:ext cx="4398925" cy="19558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7"/>
          <p:cNvSpPr txBox="1"/>
          <p:nvPr>
            <p:ph type="title"/>
          </p:nvPr>
        </p:nvSpPr>
        <p:spPr>
          <a:xfrm>
            <a:off x="2400250" y="5308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latin typeface="Comfortaa"/>
                <a:ea typeface="Comfortaa"/>
                <a:cs typeface="Comfortaa"/>
                <a:sym typeface="Comfortaa"/>
              </a:rPr>
              <a:t>File .sh (4/5)</a:t>
            </a:r>
            <a:endParaRPr>
              <a:latin typeface="Comfortaa"/>
              <a:ea typeface="Comfortaa"/>
              <a:cs typeface="Comfortaa"/>
              <a:sym typeface="Comfortaa"/>
            </a:endParaRPr>
          </a:p>
        </p:txBody>
      </p:sp>
      <p:sp>
        <p:nvSpPr>
          <p:cNvPr id="226" name="Google Shape;226;p27"/>
          <p:cNvSpPr/>
          <p:nvPr/>
        </p:nvSpPr>
        <p:spPr>
          <a:xfrm flipH="1" rot="5400000">
            <a:off x="439775" y="289100"/>
            <a:ext cx="3018300" cy="4982700"/>
          </a:xfrm>
          <a:prstGeom prst="round2SameRect">
            <a:avLst>
              <a:gd fmla="val 50000" name="adj1"/>
              <a:gd fmla="val 0" name="adj2"/>
            </a:avLst>
          </a:prstGeom>
          <a:solidFill>
            <a:srgbClr val="FFE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227" name="Google Shape;227;p27"/>
          <p:cNvSpPr txBox="1"/>
          <p:nvPr/>
        </p:nvSpPr>
        <p:spPr>
          <a:xfrm flipH="1">
            <a:off x="4081250" y="1505388"/>
            <a:ext cx="4450500" cy="87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700">
              <a:solidFill>
                <a:srgbClr val="0C343D"/>
              </a:solidFill>
              <a:latin typeface="Comfortaa"/>
              <a:ea typeface="Comfortaa"/>
              <a:cs typeface="Comfortaa"/>
              <a:sym typeface="Comfortaa"/>
            </a:endParaRPr>
          </a:p>
        </p:txBody>
      </p:sp>
      <p:sp>
        <p:nvSpPr>
          <p:cNvPr id="228" name="Google Shape;228;p27"/>
          <p:cNvSpPr txBox="1"/>
          <p:nvPr/>
        </p:nvSpPr>
        <p:spPr>
          <a:xfrm>
            <a:off x="4081325" y="2142313"/>
            <a:ext cx="4962900" cy="71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500"/>
              </a:spcBef>
              <a:spcAft>
                <a:spcPts val="0"/>
              </a:spcAft>
              <a:buNone/>
            </a:pPr>
            <a:r>
              <a:t/>
            </a:r>
            <a:endParaRPr>
              <a:solidFill>
                <a:srgbClr val="0C343D"/>
              </a:solidFill>
              <a:latin typeface="Lato"/>
              <a:ea typeface="Lato"/>
              <a:cs typeface="Lato"/>
              <a:sym typeface="Lato"/>
            </a:endParaRPr>
          </a:p>
          <a:p>
            <a:pPr indent="0" lvl="0" marL="0" rtl="0" algn="l">
              <a:spcBef>
                <a:spcPts val="500"/>
              </a:spcBef>
              <a:spcAft>
                <a:spcPts val="0"/>
              </a:spcAft>
              <a:buNone/>
            </a:pPr>
            <a:r>
              <a:t/>
            </a:r>
            <a:endParaRPr>
              <a:solidFill>
                <a:srgbClr val="0C343D"/>
              </a:solidFill>
              <a:latin typeface="Lato"/>
              <a:ea typeface="Lato"/>
              <a:cs typeface="Lato"/>
              <a:sym typeface="Lato"/>
            </a:endParaRPr>
          </a:p>
        </p:txBody>
      </p:sp>
      <p:sp>
        <p:nvSpPr>
          <p:cNvPr id="229" name="Google Shape;229;p27"/>
          <p:cNvSpPr txBox="1"/>
          <p:nvPr/>
        </p:nvSpPr>
        <p:spPr>
          <a:xfrm>
            <a:off x="0" y="2142325"/>
            <a:ext cx="3295200" cy="4002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0"/>
              </a:spcBef>
              <a:spcAft>
                <a:spcPts val="0"/>
              </a:spcAft>
              <a:buNone/>
            </a:pPr>
            <a:r>
              <a:t/>
            </a:r>
            <a:endParaRPr>
              <a:solidFill>
                <a:srgbClr val="0C343D"/>
              </a:solidFill>
              <a:latin typeface="Lato"/>
              <a:ea typeface="Lato"/>
              <a:cs typeface="Lato"/>
              <a:sym typeface="Lato"/>
            </a:endParaRPr>
          </a:p>
        </p:txBody>
      </p:sp>
      <p:sp>
        <p:nvSpPr>
          <p:cNvPr id="230" name="Google Shape;230;p27"/>
          <p:cNvSpPr txBox="1"/>
          <p:nvPr/>
        </p:nvSpPr>
        <p:spPr>
          <a:xfrm>
            <a:off x="261075" y="1505388"/>
            <a:ext cx="32952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2700">
                <a:solidFill>
                  <a:srgbClr val="0C343D"/>
                </a:solidFill>
                <a:latin typeface="Comfortaa"/>
                <a:ea typeface="Comfortaa"/>
                <a:cs typeface="Comfortaa"/>
                <a:sym typeface="Comfortaa"/>
              </a:rPr>
              <a:t>host-b.sh</a:t>
            </a:r>
            <a:endParaRPr sz="2700">
              <a:solidFill>
                <a:srgbClr val="0C343D"/>
              </a:solidFill>
              <a:latin typeface="Comfortaa"/>
              <a:ea typeface="Comfortaa"/>
              <a:cs typeface="Comfortaa"/>
              <a:sym typeface="Comfortaa"/>
            </a:endParaRPr>
          </a:p>
        </p:txBody>
      </p:sp>
      <p:sp>
        <p:nvSpPr>
          <p:cNvPr id="231" name="Google Shape;231;p27"/>
          <p:cNvSpPr txBox="1"/>
          <p:nvPr/>
        </p:nvSpPr>
        <p:spPr>
          <a:xfrm>
            <a:off x="0" y="2101450"/>
            <a:ext cx="40260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rgbClr val="0C343D"/>
                </a:solidFill>
                <a:latin typeface="Lato"/>
                <a:ea typeface="Lato"/>
                <a:cs typeface="Lato"/>
                <a:sym typeface="Lato"/>
              </a:rPr>
              <a:t>Comandi per gestire il worker-2 e la sua connessione allo switch.</a:t>
            </a:r>
            <a:endParaRPr>
              <a:solidFill>
                <a:srgbClr val="0C343D"/>
              </a:solidFill>
              <a:latin typeface="Lato"/>
              <a:ea typeface="Lato"/>
              <a:cs typeface="Lato"/>
              <a:sym typeface="Lato"/>
            </a:endParaRPr>
          </a:p>
          <a:p>
            <a:pPr indent="0" lvl="0" marL="0" rtl="0" algn="ctr">
              <a:spcBef>
                <a:spcPts val="0"/>
              </a:spcBef>
              <a:spcAft>
                <a:spcPts val="0"/>
              </a:spcAft>
              <a:buClr>
                <a:schemeClr val="dk2"/>
              </a:buClr>
              <a:buSzPts val="1100"/>
              <a:buFont typeface="Arial"/>
              <a:buNone/>
            </a:pPr>
            <a:r>
              <a:rPr lang="it">
                <a:solidFill>
                  <a:srgbClr val="0C343D"/>
                </a:solidFill>
                <a:latin typeface="Lato"/>
                <a:ea typeface="Lato"/>
                <a:cs typeface="Lato"/>
                <a:sym typeface="Lato"/>
              </a:rPr>
              <a:t>La presenza dell’immagine docker è stata utilizzata per rendere più realistico l’ambiente di lavoro</a:t>
            </a:r>
            <a:endParaRPr>
              <a:solidFill>
                <a:srgbClr val="0C343D"/>
              </a:solidFill>
              <a:latin typeface="Lato"/>
              <a:ea typeface="Lato"/>
              <a:cs typeface="Lato"/>
              <a:sym typeface="Lato"/>
            </a:endParaRPr>
          </a:p>
        </p:txBody>
      </p:sp>
      <p:pic>
        <p:nvPicPr>
          <p:cNvPr id="232" name="Google Shape;232;p27"/>
          <p:cNvPicPr preferRelativeResize="0"/>
          <p:nvPr/>
        </p:nvPicPr>
        <p:blipFill>
          <a:blip r:embed="rId3">
            <a:alphaModFix/>
          </a:blip>
          <a:stretch>
            <a:fillRect/>
          </a:stretch>
        </p:blipFill>
        <p:spPr>
          <a:xfrm>
            <a:off x="4776850" y="1505404"/>
            <a:ext cx="4026000" cy="2269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8"/>
          <p:cNvSpPr txBox="1"/>
          <p:nvPr>
            <p:ph type="title"/>
          </p:nvPr>
        </p:nvSpPr>
        <p:spPr>
          <a:xfrm>
            <a:off x="2400250" y="5308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latin typeface="Comfortaa"/>
                <a:ea typeface="Comfortaa"/>
                <a:cs typeface="Comfortaa"/>
                <a:sym typeface="Comfortaa"/>
              </a:rPr>
              <a:t>File .sh (5/5)</a:t>
            </a:r>
            <a:endParaRPr>
              <a:latin typeface="Comfortaa"/>
              <a:ea typeface="Comfortaa"/>
              <a:cs typeface="Comfortaa"/>
              <a:sym typeface="Comfortaa"/>
            </a:endParaRPr>
          </a:p>
        </p:txBody>
      </p:sp>
      <p:sp>
        <p:nvSpPr>
          <p:cNvPr id="238" name="Google Shape;238;p28"/>
          <p:cNvSpPr/>
          <p:nvPr/>
        </p:nvSpPr>
        <p:spPr>
          <a:xfrm flipH="1" rot="5400000">
            <a:off x="439775" y="289100"/>
            <a:ext cx="3018300" cy="4982700"/>
          </a:xfrm>
          <a:prstGeom prst="round2SameRect">
            <a:avLst>
              <a:gd fmla="val 50000" name="adj1"/>
              <a:gd fmla="val 0" name="adj2"/>
            </a:avLst>
          </a:prstGeom>
          <a:solidFill>
            <a:srgbClr val="FFE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239" name="Google Shape;239;p28"/>
          <p:cNvSpPr txBox="1"/>
          <p:nvPr/>
        </p:nvSpPr>
        <p:spPr>
          <a:xfrm flipH="1">
            <a:off x="4081250" y="1505388"/>
            <a:ext cx="4450500" cy="87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700">
              <a:solidFill>
                <a:srgbClr val="0C343D"/>
              </a:solidFill>
              <a:latin typeface="Comfortaa"/>
              <a:ea typeface="Comfortaa"/>
              <a:cs typeface="Comfortaa"/>
              <a:sym typeface="Comfortaa"/>
            </a:endParaRPr>
          </a:p>
        </p:txBody>
      </p:sp>
      <p:sp>
        <p:nvSpPr>
          <p:cNvPr id="240" name="Google Shape;240;p28"/>
          <p:cNvSpPr txBox="1"/>
          <p:nvPr/>
        </p:nvSpPr>
        <p:spPr>
          <a:xfrm>
            <a:off x="4081325" y="2142313"/>
            <a:ext cx="4962900" cy="71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500"/>
              </a:spcBef>
              <a:spcAft>
                <a:spcPts val="0"/>
              </a:spcAft>
              <a:buNone/>
            </a:pPr>
            <a:r>
              <a:t/>
            </a:r>
            <a:endParaRPr>
              <a:solidFill>
                <a:srgbClr val="0C343D"/>
              </a:solidFill>
              <a:latin typeface="Lato"/>
              <a:ea typeface="Lato"/>
              <a:cs typeface="Lato"/>
              <a:sym typeface="Lato"/>
            </a:endParaRPr>
          </a:p>
          <a:p>
            <a:pPr indent="0" lvl="0" marL="0" rtl="0" algn="l">
              <a:spcBef>
                <a:spcPts val="500"/>
              </a:spcBef>
              <a:spcAft>
                <a:spcPts val="0"/>
              </a:spcAft>
              <a:buNone/>
            </a:pPr>
            <a:r>
              <a:t/>
            </a:r>
            <a:endParaRPr>
              <a:solidFill>
                <a:srgbClr val="0C343D"/>
              </a:solidFill>
              <a:latin typeface="Lato"/>
              <a:ea typeface="Lato"/>
              <a:cs typeface="Lato"/>
              <a:sym typeface="Lato"/>
            </a:endParaRPr>
          </a:p>
        </p:txBody>
      </p:sp>
      <p:sp>
        <p:nvSpPr>
          <p:cNvPr id="241" name="Google Shape;241;p28"/>
          <p:cNvSpPr txBox="1"/>
          <p:nvPr/>
        </p:nvSpPr>
        <p:spPr>
          <a:xfrm>
            <a:off x="0" y="2142325"/>
            <a:ext cx="3295200" cy="4002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0"/>
              </a:spcBef>
              <a:spcAft>
                <a:spcPts val="0"/>
              </a:spcAft>
              <a:buNone/>
            </a:pPr>
            <a:r>
              <a:t/>
            </a:r>
            <a:endParaRPr>
              <a:solidFill>
                <a:srgbClr val="0C343D"/>
              </a:solidFill>
              <a:latin typeface="Lato"/>
              <a:ea typeface="Lato"/>
              <a:cs typeface="Lato"/>
              <a:sym typeface="Lato"/>
            </a:endParaRPr>
          </a:p>
        </p:txBody>
      </p:sp>
      <p:sp>
        <p:nvSpPr>
          <p:cNvPr id="242" name="Google Shape;242;p28"/>
          <p:cNvSpPr txBox="1"/>
          <p:nvPr/>
        </p:nvSpPr>
        <p:spPr>
          <a:xfrm>
            <a:off x="261075" y="1505388"/>
            <a:ext cx="32952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2700">
                <a:solidFill>
                  <a:srgbClr val="0C343D"/>
                </a:solidFill>
                <a:latin typeface="Comfortaa"/>
                <a:ea typeface="Comfortaa"/>
                <a:cs typeface="Comfortaa"/>
                <a:sym typeface="Comfortaa"/>
              </a:rPr>
              <a:t>test</a:t>
            </a:r>
            <a:r>
              <a:rPr lang="it" sz="2700">
                <a:solidFill>
                  <a:srgbClr val="0C343D"/>
                </a:solidFill>
                <a:latin typeface="Comfortaa"/>
                <a:ea typeface="Comfortaa"/>
                <a:cs typeface="Comfortaa"/>
                <a:sym typeface="Comfortaa"/>
              </a:rPr>
              <a:t>.sh</a:t>
            </a:r>
            <a:endParaRPr sz="2700">
              <a:solidFill>
                <a:srgbClr val="0C343D"/>
              </a:solidFill>
              <a:latin typeface="Comfortaa"/>
              <a:ea typeface="Comfortaa"/>
              <a:cs typeface="Comfortaa"/>
              <a:sym typeface="Comfortaa"/>
            </a:endParaRPr>
          </a:p>
        </p:txBody>
      </p:sp>
      <p:sp>
        <p:nvSpPr>
          <p:cNvPr id="243" name="Google Shape;243;p28"/>
          <p:cNvSpPr txBox="1"/>
          <p:nvPr/>
        </p:nvSpPr>
        <p:spPr>
          <a:xfrm>
            <a:off x="0" y="2101450"/>
            <a:ext cx="40260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2"/>
              </a:buClr>
              <a:buSzPts val="1100"/>
              <a:buFont typeface="Arial"/>
              <a:buNone/>
            </a:pPr>
            <a:r>
              <a:rPr lang="it">
                <a:solidFill>
                  <a:srgbClr val="0C343D"/>
                </a:solidFill>
                <a:latin typeface="Lato"/>
                <a:ea typeface="Lato"/>
                <a:cs typeface="Lato"/>
                <a:sym typeface="Lato"/>
              </a:rPr>
              <a:t>Script realizzato per creare un menù interattivo dal quale l’user può scegliere, tra le varie opzioni, quella da eseguire. Permette di monitorare le virtual machines, di controllarne la limitazione di banda e visualizzare i file di testo.</a:t>
            </a:r>
            <a:endParaRPr>
              <a:solidFill>
                <a:srgbClr val="0C343D"/>
              </a:solidFill>
              <a:latin typeface="Lato"/>
              <a:ea typeface="Lato"/>
              <a:cs typeface="Lato"/>
              <a:sym typeface="Lato"/>
            </a:endParaRPr>
          </a:p>
        </p:txBody>
      </p:sp>
      <p:pic>
        <p:nvPicPr>
          <p:cNvPr id="244" name="Google Shape;244;p28"/>
          <p:cNvPicPr preferRelativeResize="0"/>
          <p:nvPr/>
        </p:nvPicPr>
        <p:blipFill>
          <a:blip r:embed="rId3">
            <a:alphaModFix/>
          </a:blip>
          <a:stretch>
            <a:fillRect/>
          </a:stretch>
        </p:blipFill>
        <p:spPr>
          <a:xfrm>
            <a:off x="4740400" y="1376850"/>
            <a:ext cx="4403600" cy="271130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9"/>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latin typeface="Comfortaa"/>
                <a:ea typeface="Comfortaa"/>
                <a:cs typeface="Comfortaa"/>
                <a:sym typeface="Comfortaa"/>
              </a:rPr>
              <a:t>Menu Bash</a:t>
            </a:r>
            <a:endParaRPr>
              <a:latin typeface="Comfortaa"/>
              <a:ea typeface="Comfortaa"/>
              <a:cs typeface="Comfortaa"/>
              <a:sym typeface="Comfortaa"/>
            </a:endParaRPr>
          </a:p>
        </p:txBody>
      </p:sp>
      <p:sp>
        <p:nvSpPr>
          <p:cNvPr id="250" name="Google Shape;250;p29"/>
          <p:cNvSpPr txBox="1"/>
          <p:nvPr>
            <p:ph idx="1" type="body"/>
          </p:nvPr>
        </p:nvSpPr>
        <p:spPr>
          <a:xfrm rot="-132544">
            <a:off x="5886027" y="2156934"/>
            <a:ext cx="1533239" cy="1079306"/>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51" name="Google Shape;251;p29"/>
          <p:cNvSpPr/>
          <p:nvPr/>
        </p:nvSpPr>
        <p:spPr>
          <a:xfrm flipH="1" rot="-5400000">
            <a:off x="5143500" y="339325"/>
            <a:ext cx="3018300" cy="4982700"/>
          </a:xfrm>
          <a:prstGeom prst="round2SameRect">
            <a:avLst>
              <a:gd fmla="val 50000" name="adj1"/>
              <a:gd fmla="val 0" name="adj2"/>
            </a:avLst>
          </a:prstGeom>
          <a:solidFill>
            <a:srgbClr val="FFE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pic>
        <p:nvPicPr>
          <p:cNvPr id="252" name="Google Shape;252;p29"/>
          <p:cNvPicPr preferRelativeResize="0"/>
          <p:nvPr/>
        </p:nvPicPr>
        <p:blipFill>
          <a:blip r:embed="rId3">
            <a:alphaModFix/>
          </a:blip>
          <a:stretch>
            <a:fillRect/>
          </a:stretch>
        </p:blipFill>
        <p:spPr>
          <a:xfrm>
            <a:off x="76550" y="1324500"/>
            <a:ext cx="3964775" cy="2744150"/>
          </a:xfrm>
          <a:prstGeom prst="rect">
            <a:avLst/>
          </a:prstGeom>
          <a:noFill/>
          <a:ln>
            <a:noFill/>
          </a:ln>
        </p:spPr>
      </p:pic>
      <p:sp>
        <p:nvSpPr>
          <p:cNvPr id="253" name="Google Shape;253;p29"/>
          <p:cNvSpPr/>
          <p:nvPr/>
        </p:nvSpPr>
        <p:spPr>
          <a:xfrm flipH="1">
            <a:off x="5342523" y="217375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9"/>
          <p:cNvSpPr/>
          <p:nvPr/>
        </p:nvSpPr>
        <p:spPr>
          <a:xfrm flipH="1">
            <a:off x="5342523" y="28433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9"/>
          <p:cNvSpPr txBox="1"/>
          <p:nvPr/>
        </p:nvSpPr>
        <p:spPr>
          <a:xfrm>
            <a:off x="5572125" y="2173750"/>
            <a:ext cx="3306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rgbClr val="0C343D"/>
                </a:solidFill>
                <a:latin typeface="Lato"/>
                <a:ea typeface="Lato"/>
                <a:cs typeface="Lato"/>
                <a:sym typeface="Lato"/>
              </a:rPr>
              <a:t>Digitare il comando</a:t>
            </a:r>
            <a:r>
              <a:rPr i="1" lang="it">
                <a:solidFill>
                  <a:srgbClr val="0C343D"/>
                </a:solidFill>
                <a:latin typeface="Lato"/>
                <a:ea typeface="Lato"/>
                <a:cs typeface="Lato"/>
                <a:sym typeface="Lato"/>
              </a:rPr>
              <a:t> bash test.sh </a:t>
            </a:r>
            <a:r>
              <a:rPr lang="it">
                <a:solidFill>
                  <a:srgbClr val="0C343D"/>
                </a:solidFill>
                <a:latin typeface="Lato"/>
                <a:ea typeface="Lato"/>
                <a:cs typeface="Lato"/>
                <a:sym typeface="Lato"/>
              </a:rPr>
              <a:t>per aprire il menù bash</a:t>
            </a:r>
            <a:endParaRPr>
              <a:solidFill>
                <a:srgbClr val="0C343D"/>
              </a:solidFill>
              <a:latin typeface="Lato"/>
              <a:ea typeface="Lato"/>
              <a:cs typeface="Lato"/>
              <a:sym typeface="Lato"/>
            </a:endParaRPr>
          </a:p>
          <a:p>
            <a:pPr indent="0" lvl="0" marL="0" rtl="0" algn="l">
              <a:spcBef>
                <a:spcPts val="0"/>
              </a:spcBef>
              <a:spcAft>
                <a:spcPts val="0"/>
              </a:spcAft>
              <a:buNone/>
            </a:pPr>
            <a:r>
              <a:t/>
            </a:r>
            <a:endParaRPr>
              <a:solidFill>
                <a:srgbClr val="0C343D"/>
              </a:solidFill>
              <a:latin typeface="Lato"/>
              <a:ea typeface="Lato"/>
              <a:cs typeface="Lato"/>
              <a:sym typeface="Lato"/>
            </a:endParaRPr>
          </a:p>
          <a:p>
            <a:pPr indent="0" lvl="0" marL="0" rtl="0" algn="l">
              <a:spcBef>
                <a:spcPts val="0"/>
              </a:spcBef>
              <a:spcAft>
                <a:spcPts val="0"/>
              </a:spcAft>
              <a:buNone/>
            </a:pPr>
            <a:r>
              <a:rPr lang="it">
                <a:solidFill>
                  <a:srgbClr val="0C343D"/>
                </a:solidFill>
                <a:latin typeface="Lato"/>
                <a:ea typeface="Lato"/>
                <a:cs typeface="Lato"/>
                <a:sym typeface="Lato"/>
              </a:rPr>
              <a:t>Seguire le istruzioni</a:t>
            </a:r>
            <a:endParaRPr>
              <a:solidFill>
                <a:srgbClr val="0C343D"/>
              </a:solidFill>
              <a:latin typeface="Lato"/>
              <a:ea typeface="Lato"/>
              <a:cs typeface="Lato"/>
              <a:sym typeface="Lato"/>
            </a:endParaRPr>
          </a:p>
        </p:txBody>
      </p:sp>
      <p:pic>
        <p:nvPicPr>
          <p:cNvPr id="256" name="Google Shape;256;p29"/>
          <p:cNvPicPr preferRelativeResize="0"/>
          <p:nvPr/>
        </p:nvPicPr>
        <p:blipFill>
          <a:blip r:embed="rId4">
            <a:alphaModFix/>
          </a:blip>
          <a:stretch>
            <a:fillRect/>
          </a:stretch>
        </p:blipFill>
        <p:spPr>
          <a:xfrm>
            <a:off x="4826549" y="520863"/>
            <a:ext cx="745574" cy="7455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0"/>
          <p:cNvSpPr txBox="1"/>
          <p:nvPr>
            <p:ph type="title"/>
          </p:nvPr>
        </p:nvSpPr>
        <p:spPr>
          <a:xfrm>
            <a:off x="2420350" y="420325"/>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latin typeface="Comfortaa"/>
                <a:ea typeface="Comfortaa"/>
                <a:cs typeface="Comfortaa"/>
                <a:sym typeface="Comfortaa"/>
              </a:rPr>
              <a:t>  Come iniziamo?</a:t>
            </a:r>
            <a:endParaRPr>
              <a:latin typeface="Comfortaa"/>
              <a:ea typeface="Comfortaa"/>
              <a:cs typeface="Comfortaa"/>
              <a:sym typeface="Comfortaa"/>
            </a:endParaRPr>
          </a:p>
        </p:txBody>
      </p:sp>
      <p:sp>
        <p:nvSpPr>
          <p:cNvPr id="262" name="Google Shape;262;p30"/>
          <p:cNvSpPr/>
          <p:nvPr/>
        </p:nvSpPr>
        <p:spPr>
          <a:xfrm flipH="1" rot="-5400000">
            <a:off x="5143500" y="339325"/>
            <a:ext cx="3018300" cy="4982700"/>
          </a:xfrm>
          <a:prstGeom prst="round2SameRect">
            <a:avLst>
              <a:gd fmla="val 50000" name="adj1"/>
              <a:gd fmla="val 0" name="adj2"/>
            </a:avLst>
          </a:prstGeom>
          <a:solidFill>
            <a:srgbClr val="FFE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263" name="Google Shape;263;p30"/>
          <p:cNvSpPr txBox="1"/>
          <p:nvPr/>
        </p:nvSpPr>
        <p:spPr>
          <a:xfrm flipH="1">
            <a:off x="4572000" y="1545888"/>
            <a:ext cx="4450500" cy="87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sz="2700">
                <a:solidFill>
                  <a:srgbClr val="0C343D"/>
                </a:solidFill>
                <a:latin typeface="Comfortaa"/>
                <a:ea typeface="Comfortaa"/>
                <a:cs typeface="Comfortaa"/>
                <a:sym typeface="Comfortaa"/>
              </a:rPr>
              <a:t>vagrant up</a:t>
            </a:r>
            <a:endParaRPr b="1" sz="2700">
              <a:solidFill>
                <a:srgbClr val="0C343D"/>
              </a:solidFill>
              <a:latin typeface="Comfortaa"/>
              <a:ea typeface="Comfortaa"/>
              <a:cs typeface="Comfortaa"/>
              <a:sym typeface="Comfortaa"/>
            </a:endParaRPr>
          </a:p>
        </p:txBody>
      </p:sp>
      <p:sp>
        <p:nvSpPr>
          <p:cNvPr id="264" name="Google Shape;264;p30"/>
          <p:cNvSpPr txBox="1"/>
          <p:nvPr/>
        </p:nvSpPr>
        <p:spPr>
          <a:xfrm>
            <a:off x="4081325" y="2142313"/>
            <a:ext cx="4962900" cy="71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500"/>
              </a:spcBef>
              <a:spcAft>
                <a:spcPts val="0"/>
              </a:spcAft>
              <a:buNone/>
            </a:pPr>
            <a:r>
              <a:t/>
            </a:r>
            <a:endParaRPr>
              <a:solidFill>
                <a:srgbClr val="0C343D"/>
              </a:solidFill>
              <a:latin typeface="Lato"/>
              <a:ea typeface="Lato"/>
              <a:cs typeface="Lato"/>
              <a:sym typeface="Lato"/>
            </a:endParaRPr>
          </a:p>
          <a:p>
            <a:pPr indent="0" lvl="0" marL="0" rtl="0" algn="l">
              <a:spcBef>
                <a:spcPts val="500"/>
              </a:spcBef>
              <a:spcAft>
                <a:spcPts val="0"/>
              </a:spcAft>
              <a:buNone/>
            </a:pPr>
            <a:r>
              <a:t/>
            </a:r>
            <a:endParaRPr>
              <a:solidFill>
                <a:srgbClr val="0C343D"/>
              </a:solidFill>
              <a:latin typeface="Lato"/>
              <a:ea typeface="Lato"/>
              <a:cs typeface="Lato"/>
              <a:sym typeface="Lato"/>
            </a:endParaRPr>
          </a:p>
        </p:txBody>
      </p:sp>
      <p:sp>
        <p:nvSpPr>
          <p:cNvPr id="265" name="Google Shape;265;p30"/>
          <p:cNvSpPr txBox="1"/>
          <p:nvPr/>
        </p:nvSpPr>
        <p:spPr>
          <a:xfrm>
            <a:off x="0" y="2142325"/>
            <a:ext cx="3295200" cy="4002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0"/>
              </a:spcBef>
              <a:spcAft>
                <a:spcPts val="0"/>
              </a:spcAft>
              <a:buNone/>
            </a:pPr>
            <a:r>
              <a:t/>
            </a:r>
            <a:endParaRPr>
              <a:solidFill>
                <a:srgbClr val="0C343D"/>
              </a:solidFill>
              <a:latin typeface="Lato"/>
              <a:ea typeface="Lato"/>
              <a:cs typeface="Lato"/>
              <a:sym typeface="Lato"/>
            </a:endParaRPr>
          </a:p>
        </p:txBody>
      </p:sp>
      <p:sp>
        <p:nvSpPr>
          <p:cNvPr id="266" name="Google Shape;266;p30"/>
          <p:cNvSpPr txBox="1"/>
          <p:nvPr/>
        </p:nvSpPr>
        <p:spPr>
          <a:xfrm>
            <a:off x="6449350" y="1942213"/>
            <a:ext cx="32952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700">
              <a:solidFill>
                <a:srgbClr val="0C343D"/>
              </a:solidFill>
              <a:latin typeface="Comfortaa"/>
              <a:ea typeface="Comfortaa"/>
              <a:cs typeface="Comfortaa"/>
              <a:sym typeface="Comfortaa"/>
            </a:endParaRPr>
          </a:p>
        </p:txBody>
      </p:sp>
      <p:sp>
        <p:nvSpPr>
          <p:cNvPr id="267" name="Google Shape;267;p30"/>
          <p:cNvSpPr txBox="1"/>
          <p:nvPr/>
        </p:nvSpPr>
        <p:spPr>
          <a:xfrm flipH="1">
            <a:off x="0" y="2101450"/>
            <a:ext cx="4026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solidFill>
                <a:srgbClr val="0C343D"/>
              </a:solidFill>
              <a:latin typeface="Lato"/>
              <a:ea typeface="Lato"/>
              <a:cs typeface="Lato"/>
              <a:sym typeface="Lato"/>
            </a:endParaRPr>
          </a:p>
        </p:txBody>
      </p:sp>
      <p:sp>
        <p:nvSpPr>
          <p:cNvPr id="268" name="Google Shape;268;p30"/>
          <p:cNvSpPr txBox="1"/>
          <p:nvPr/>
        </p:nvSpPr>
        <p:spPr>
          <a:xfrm>
            <a:off x="5063125" y="2263950"/>
            <a:ext cx="3837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rgbClr val="0C343D"/>
                </a:solidFill>
                <a:latin typeface="Lato"/>
                <a:ea typeface="Lato"/>
                <a:cs typeface="Lato"/>
                <a:sym typeface="Lato"/>
              </a:rPr>
              <a:t>Avvia la creazione dell’ambiente di sviluppo (genera le diverse virtual machines)</a:t>
            </a:r>
            <a:endParaRPr>
              <a:solidFill>
                <a:srgbClr val="0C343D"/>
              </a:solidFill>
              <a:latin typeface="Lato"/>
              <a:ea typeface="Lato"/>
              <a:cs typeface="Lato"/>
              <a:sym typeface="Lato"/>
            </a:endParaRPr>
          </a:p>
        </p:txBody>
      </p:sp>
      <p:sp>
        <p:nvSpPr>
          <p:cNvPr id="269" name="Google Shape;269;p30"/>
          <p:cNvSpPr/>
          <p:nvPr/>
        </p:nvSpPr>
        <p:spPr>
          <a:xfrm flipH="1">
            <a:off x="4884543" y="2367025"/>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0" name="Google Shape;270;p30"/>
          <p:cNvPicPr preferRelativeResize="0"/>
          <p:nvPr/>
        </p:nvPicPr>
        <p:blipFill>
          <a:blip r:embed="rId3">
            <a:alphaModFix/>
          </a:blip>
          <a:stretch>
            <a:fillRect/>
          </a:stretch>
        </p:blipFill>
        <p:spPr>
          <a:xfrm>
            <a:off x="316575" y="1055725"/>
            <a:ext cx="3709418" cy="3977250"/>
          </a:xfrm>
          <a:prstGeom prst="rect">
            <a:avLst/>
          </a:prstGeom>
          <a:noFill/>
          <a:ln>
            <a:noFill/>
          </a:ln>
        </p:spPr>
      </p:pic>
      <p:pic>
        <p:nvPicPr>
          <p:cNvPr id="271" name="Google Shape;271;p30"/>
          <p:cNvPicPr preferRelativeResize="0"/>
          <p:nvPr/>
        </p:nvPicPr>
        <p:blipFill>
          <a:blip r:embed="rId4">
            <a:alphaModFix/>
          </a:blip>
          <a:stretch>
            <a:fillRect/>
          </a:stretch>
        </p:blipFill>
        <p:spPr>
          <a:xfrm>
            <a:off x="5904321" y="437875"/>
            <a:ext cx="1050530" cy="600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1"/>
          <p:cNvSpPr txBox="1"/>
          <p:nvPr>
            <p:ph type="title"/>
          </p:nvPr>
        </p:nvSpPr>
        <p:spPr>
          <a:xfrm>
            <a:off x="2420350" y="420325"/>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latin typeface="Comfortaa"/>
                <a:ea typeface="Comfortaa"/>
                <a:cs typeface="Comfortaa"/>
                <a:sym typeface="Comfortaa"/>
              </a:rPr>
              <a:t>Come monitoriamo la rete?</a:t>
            </a:r>
            <a:endParaRPr>
              <a:latin typeface="Comfortaa"/>
              <a:ea typeface="Comfortaa"/>
              <a:cs typeface="Comfortaa"/>
              <a:sym typeface="Comfortaa"/>
            </a:endParaRPr>
          </a:p>
        </p:txBody>
      </p:sp>
      <p:sp>
        <p:nvSpPr>
          <p:cNvPr id="277" name="Google Shape;277;p31"/>
          <p:cNvSpPr txBox="1"/>
          <p:nvPr/>
        </p:nvSpPr>
        <p:spPr>
          <a:xfrm flipH="1">
            <a:off x="4572000" y="2018063"/>
            <a:ext cx="4450500" cy="87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C343D"/>
              </a:solidFill>
              <a:latin typeface="Lato"/>
              <a:ea typeface="Lato"/>
              <a:cs typeface="Lato"/>
              <a:sym typeface="Lato"/>
            </a:endParaRPr>
          </a:p>
        </p:txBody>
      </p:sp>
      <p:sp>
        <p:nvSpPr>
          <p:cNvPr id="278" name="Google Shape;278;p31"/>
          <p:cNvSpPr txBox="1"/>
          <p:nvPr/>
        </p:nvSpPr>
        <p:spPr>
          <a:xfrm>
            <a:off x="0" y="2142325"/>
            <a:ext cx="3295200" cy="4002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0"/>
              </a:spcBef>
              <a:spcAft>
                <a:spcPts val="0"/>
              </a:spcAft>
              <a:buNone/>
            </a:pPr>
            <a:r>
              <a:t/>
            </a:r>
            <a:endParaRPr>
              <a:solidFill>
                <a:srgbClr val="0C343D"/>
              </a:solidFill>
              <a:latin typeface="Lato"/>
              <a:ea typeface="Lato"/>
              <a:cs typeface="Lato"/>
              <a:sym typeface="Lato"/>
            </a:endParaRPr>
          </a:p>
        </p:txBody>
      </p:sp>
      <p:sp>
        <p:nvSpPr>
          <p:cNvPr id="279" name="Google Shape;279;p31"/>
          <p:cNvSpPr txBox="1"/>
          <p:nvPr/>
        </p:nvSpPr>
        <p:spPr>
          <a:xfrm>
            <a:off x="5749025" y="3429013"/>
            <a:ext cx="32952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700">
              <a:solidFill>
                <a:srgbClr val="0C343D"/>
              </a:solidFill>
              <a:latin typeface="Comfortaa"/>
              <a:ea typeface="Comfortaa"/>
              <a:cs typeface="Comfortaa"/>
              <a:sym typeface="Comfortaa"/>
            </a:endParaRPr>
          </a:p>
        </p:txBody>
      </p:sp>
      <p:sp>
        <p:nvSpPr>
          <p:cNvPr id="280" name="Google Shape;280;p31"/>
          <p:cNvSpPr txBox="1"/>
          <p:nvPr/>
        </p:nvSpPr>
        <p:spPr>
          <a:xfrm flipH="1">
            <a:off x="0" y="2101450"/>
            <a:ext cx="4026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solidFill>
                <a:srgbClr val="0C343D"/>
              </a:solidFill>
              <a:latin typeface="Lato"/>
              <a:ea typeface="Lato"/>
              <a:cs typeface="Lato"/>
              <a:sym typeface="Lato"/>
            </a:endParaRPr>
          </a:p>
        </p:txBody>
      </p:sp>
      <p:sp>
        <p:nvSpPr>
          <p:cNvPr id="281" name="Google Shape;281;p31"/>
          <p:cNvSpPr txBox="1"/>
          <p:nvPr/>
        </p:nvSpPr>
        <p:spPr>
          <a:xfrm>
            <a:off x="5206625" y="3730650"/>
            <a:ext cx="383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0C343D"/>
              </a:solidFill>
              <a:latin typeface="Lato"/>
              <a:ea typeface="Lato"/>
              <a:cs typeface="Lato"/>
              <a:sym typeface="Lato"/>
            </a:endParaRPr>
          </a:p>
        </p:txBody>
      </p:sp>
      <p:pic>
        <p:nvPicPr>
          <p:cNvPr id="282" name="Google Shape;282;p31"/>
          <p:cNvPicPr preferRelativeResize="0"/>
          <p:nvPr/>
        </p:nvPicPr>
        <p:blipFill>
          <a:blip r:embed="rId3">
            <a:alphaModFix/>
          </a:blip>
          <a:stretch>
            <a:fillRect/>
          </a:stretch>
        </p:blipFill>
        <p:spPr>
          <a:xfrm>
            <a:off x="8010200" y="486875"/>
            <a:ext cx="607425" cy="502300"/>
          </a:xfrm>
          <a:prstGeom prst="rect">
            <a:avLst/>
          </a:prstGeom>
          <a:noFill/>
          <a:ln>
            <a:noFill/>
          </a:ln>
        </p:spPr>
      </p:pic>
      <p:pic>
        <p:nvPicPr>
          <p:cNvPr id="283" name="Google Shape;283;p31" title="Vagrant">
            <a:hlinkClick r:id="rId4"/>
          </p:cNvPr>
          <p:cNvPicPr preferRelativeResize="0"/>
          <p:nvPr/>
        </p:nvPicPr>
        <p:blipFill>
          <a:blip r:embed="rId5">
            <a:alphaModFix/>
          </a:blip>
          <a:stretch>
            <a:fillRect/>
          </a:stretch>
        </p:blipFill>
        <p:spPr>
          <a:xfrm>
            <a:off x="1361825" y="989175"/>
            <a:ext cx="6936076" cy="3894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latin typeface="Comfortaa"/>
                <a:ea typeface="Comfortaa"/>
                <a:cs typeface="Comfortaa"/>
                <a:sym typeface="Comfortaa"/>
              </a:rPr>
              <a:t>Obiettivi del Progetto:</a:t>
            </a:r>
            <a:endParaRPr>
              <a:latin typeface="Comfortaa"/>
              <a:ea typeface="Comfortaa"/>
              <a:cs typeface="Comfortaa"/>
              <a:sym typeface="Comfortaa"/>
            </a:endParaRPr>
          </a:p>
        </p:txBody>
      </p:sp>
      <p:sp>
        <p:nvSpPr>
          <p:cNvPr id="80" name="Google Shape;80;p14"/>
          <p:cNvSpPr txBox="1"/>
          <p:nvPr>
            <p:ph idx="1" type="body"/>
          </p:nvPr>
        </p:nvSpPr>
        <p:spPr>
          <a:xfrm>
            <a:off x="2768325" y="1452375"/>
            <a:ext cx="6321600" cy="3087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it">
                <a:solidFill>
                  <a:srgbClr val="000000"/>
                </a:solidFill>
              </a:rPr>
              <a:t>Sviluppare una rete di virtual machines/containers su uno o più computers;</a:t>
            </a:r>
            <a:endParaRPr>
              <a:solidFill>
                <a:srgbClr val="000000"/>
              </a:solidFill>
            </a:endParaRPr>
          </a:p>
          <a:p>
            <a:pPr indent="-342900" lvl="0" marL="457200" rtl="0" algn="l">
              <a:spcBef>
                <a:spcPts val="0"/>
              </a:spcBef>
              <a:spcAft>
                <a:spcPts val="0"/>
              </a:spcAft>
              <a:buClr>
                <a:srgbClr val="000000"/>
              </a:buClr>
              <a:buSzPts val="1800"/>
              <a:buChar char="●"/>
            </a:pPr>
            <a:r>
              <a:rPr lang="it">
                <a:solidFill>
                  <a:srgbClr val="000000"/>
                </a:solidFill>
              </a:rPr>
              <a:t>Le connessioni devono essere a banda limitata;</a:t>
            </a:r>
            <a:endParaRPr>
              <a:solidFill>
                <a:srgbClr val="000000"/>
              </a:solidFill>
            </a:endParaRPr>
          </a:p>
          <a:p>
            <a:pPr indent="-342900" lvl="0" marL="457200" rtl="0" algn="l">
              <a:spcBef>
                <a:spcPts val="0"/>
              </a:spcBef>
              <a:spcAft>
                <a:spcPts val="0"/>
              </a:spcAft>
              <a:buClr>
                <a:srgbClr val="000000"/>
              </a:buClr>
              <a:buSzPts val="1800"/>
              <a:buChar char="●"/>
            </a:pPr>
            <a:r>
              <a:rPr lang="it">
                <a:solidFill>
                  <a:srgbClr val="000000"/>
                </a:solidFill>
              </a:rPr>
              <a:t>La rete deve essere basata su OpenVSwitch;</a:t>
            </a:r>
            <a:endParaRPr>
              <a:solidFill>
                <a:srgbClr val="000000"/>
              </a:solidFill>
            </a:endParaRPr>
          </a:p>
          <a:p>
            <a:pPr indent="-342900" lvl="0" marL="457200" rtl="0" algn="l">
              <a:spcBef>
                <a:spcPts val="0"/>
              </a:spcBef>
              <a:spcAft>
                <a:spcPts val="0"/>
              </a:spcAft>
              <a:buClr>
                <a:srgbClr val="000000"/>
              </a:buClr>
              <a:buSzPts val="1800"/>
              <a:buChar char="●"/>
            </a:pPr>
            <a:r>
              <a:rPr lang="it">
                <a:solidFill>
                  <a:srgbClr val="000000"/>
                </a:solidFill>
              </a:rPr>
              <a:t>Lo stato del sistema deve essere analizzato raccogliendo informazioni riguardo l’utilizzo delle risorse delle macchine virtuali/container e dei link. </a:t>
            </a:r>
            <a:endParaRPr>
              <a:solidFill>
                <a:srgbClr val="000000"/>
              </a:solidFill>
            </a:endParaRPr>
          </a:p>
        </p:txBody>
      </p:sp>
      <p:pic>
        <p:nvPicPr>
          <p:cNvPr id="81" name="Google Shape;81;p14"/>
          <p:cNvPicPr preferRelativeResize="0"/>
          <p:nvPr/>
        </p:nvPicPr>
        <p:blipFill>
          <a:blip r:embed="rId3">
            <a:alphaModFix/>
          </a:blip>
          <a:stretch>
            <a:fillRect/>
          </a:stretch>
        </p:blipFill>
        <p:spPr>
          <a:xfrm>
            <a:off x="0" y="1373425"/>
            <a:ext cx="3000000" cy="292829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2"/>
          <p:cNvSpPr txBox="1"/>
          <p:nvPr>
            <p:ph type="title"/>
          </p:nvPr>
        </p:nvSpPr>
        <p:spPr>
          <a:xfrm>
            <a:off x="2420350" y="420325"/>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latin typeface="Comfortaa"/>
                <a:ea typeface="Comfortaa"/>
                <a:cs typeface="Comfortaa"/>
                <a:sym typeface="Comfortaa"/>
              </a:rPr>
              <a:t>  La banda è limitata?</a:t>
            </a:r>
            <a:endParaRPr>
              <a:latin typeface="Comfortaa"/>
              <a:ea typeface="Comfortaa"/>
              <a:cs typeface="Comfortaa"/>
              <a:sym typeface="Comfortaa"/>
            </a:endParaRPr>
          </a:p>
        </p:txBody>
      </p:sp>
      <p:sp>
        <p:nvSpPr>
          <p:cNvPr id="289" name="Google Shape;289;p32"/>
          <p:cNvSpPr/>
          <p:nvPr/>
        </p:nvSpPr>
        <p:spPr>
          <a:xfrm flipH="1" rot="-5400000">
            <a:off x="5143500" y="339325"/>
            <a:ext cx="3018300" cy="4982700"/>
          </a:xfrm>
          <a:prstGeom prst="round2SameRect">
            <a:avLst>
              <a:gd fmla="val 50000" name="adj1"/>
              <a:gd fmla="val 0" name="adj2"/>
            </a:avLst>
          </a:prstGeom>
          <a:solidFill>
            <a:srgbClr val="FFE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290" name="Google Shape;290;p32"/>
          <p:cNvSpPr txBox="1"/>
          <p:nvPr/>
        </p:nvSpPr>
        <p:spPr>
          <a:xfrm flipH="1">
            <a:off x="4572000" y="2311313"/>
            <a:ext cx="4450500" cy="87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i="1">
              <a:solidFill>
                <a:srgbClr val="0C343D"/>
              </a:solidFill>
              <a:latin typeface="Lato"/>
              <a:ea typeface="Lato"/>
              <a:cs typeface="Lato"/>
              <a:sym typeface="Lato"/>
            </a:endParaRPr>
          </a:p>
          <a:p>
            <a:pPr indent="0" lvl="0" marL="0" rtl="0" algn="ctr">
              <a:spcBef>
                <a:spcPts val="0"/>
              </a:spcBef>
              <a:spcAft>
                <a:spcPts val="0"/>
              </a:spcAft>
              <a:buNone/>
            </a:pPr>
            <a:r>
              <a:rPr lang="it">
                <a:solidFill>
                  <a:srgbClr val="0C343D"/>
                </a:solidFill>
                <a:latin typeface="Lato"/>
                <a:ea typeface="Lato"/>
                <a:cs typeface="Lato"/>
                <a:sym typeface="Lato"/>
              </a:rPr>
              <a:t> Scegliere l’opzione 9 e seguire le istruzioni proposte</a:t>
            </a:r>
            <a:endParaRPr>
              <a:solidFill>
                <a:srgbClr val="0C343D"/>
              </a:solidFill>
              <a:latin typeface="Lato"/>
              <a:ea typeface="Lato"/>
              <a:cs typeface="Lato"/>
              <a:sym typeface="Lato"/>
            </a:endParaRPr>
          </a:p>
        </p:txBody>
      </p:sp>
      <p:sp>
        <p:nvSpPr>
          <p:cNvPr id="291" name="Google Shape;291;p32"/>
          <p:cNvSpPr txBox="1"/>
          <p:nvPr/>
        </p:nvSpPr>
        <p:spPr>
          <a:xfrm>
            <a:off x="0" y="2142325"/>
            <a:ext cx="3295200" cy="4002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0"/>
              </a:spcBef>
              <a:spcAft>
                <a:spcPts val="0"/>
              </a:spcAft>
              <a:buNone/>
            </a:pPr>
            <a:r>
              <a:t/>
            </a:r>
            <a:endParaRPr>
              <a:solidFill>
                <a:srgbClr val="0C343D"/>
              </a:solidFill>
              <a:latin typeface="Lato"/>
              <a:ea typeface="Lato"/>
              <a:cs typeface="Lato"/>
              <a:sym typeface="Lato"/>
            </a:endParaRPr>
          </a:p>
        </p:txBody>
      </p:sp>
      <p:sp>
        <p:nvSpPr>
          <p:cNvPr id="292" name="Google Shape;292;p32"/>
          <p:cNvSpPr txBox="1"/>
          <p:nvPr/>
        </p:nvSpPr>
        <p:spPr>
          <a:xfrm>
            <a:off x="5749025" y="3429013"/>
            <a:ext cx="32952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700">
              <a:solidFill>
                <a:srgbClr val="0C343D"/>
              </a:solidFill>
              <a:latin typeface="Comfortaa"/>
              <a:ea typeface="Comfortaa"/>
              <a:cs typeface="Comfortaa"/>
              <a:sym typeface="Comfortaa"/>
            </a:endParaRPr>
          </a:p>
        </p:txBody>
      </p:sp>
      <p:sp>
        <p:nvSpPr>
          <p:cNvPr id="293" name="Google Shape;293;p32"/>
          <p:cNvSpPr txBox="1"/>
          <p:nvPr/>
        </p:nvSpPr>
        <p:spPr>
          <a:xfrm flipH="1">
            <a:off x="0" y="2101450"/>
            <a:ext cx="4026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solidFill>
                <a:srgbClr val="0C343D"/>
              </a:solidFill>
              <a:latin typeface="Lato"/>
              <a:ea typeface="Lato"/>
              <a:cs typeface="Lato"/>
              <a:sym typeface="Lato"/>
            </a:endParaRPr>
          </a:p>
        </p:txBody>
      </p:sp>
      <p:sp>
        <p:nvSpPr>
          <p:cNvPr id="294" name="Google Shape;294;p32"/>
          <p:cNvSpPr txBox="1"/>
          <p:nvPr/>
        </p:nvSpPr>
        <p:spPr>
          <a:xfrm>
            <a:off x="5206625" y="3730650"/>
            <a:ext cx="383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0C343D"/>
              </a:solidFill>
              <a:latin typeface="Lato"/>
              <a:ea typeface="Lato"/>
              <a:cs typeface="Lato"/>
              <a:sym typeface="Lato"/>
            </a:endParaRPr>
          </a:p>
        </p:txBody>
      </p:sp>
      <p:pic>
        <p:nvPicPr>
          <p:cNvPr id="295" name="Google Shape;295;p32"/>
          <p:cNvPicPr preferRelativeResize="0"/>
          <p:nvPr/>
        </p:nvPicPr>
        <p:blipFill>
          <a:blip r:embed="rId3">
            <a:alphaModFix/>
          </a:blip>
          <a:stretch>
            <a:fillRect/>
          </a:stretch>
        </p:blipFill>
        <p:spPr>
          <a:xfrm rot="1003270">
            <a:off x="7447151" y="553474"/>
            <a:ext cx="591319" cy="632253"/>
          </a:xfrm>
          <a:prstGeom prst="rect">
            <a:avLst/>
          </a:prstGeom>
          <a:noFill/>
          <a:ln>
            <a:noFill/>
          </a:ln>
        </p:spPr>
      </p:pic>
      <p:pic>
        <p:nvPicPr>
          <p:cNvPr id="296" name="Google Shape;296;p32"/>
          <p:cNvPicPr preferRelativeResize="0"/>
          <p:nvPr/>
        </p:nvPicPr>
        <p:blipFill>
          <a:blip r:embed="rId4">
            <a:alphaModFix/>
          </a:blip>
          <a:stretch>
            <a:fillRect/>
          </a:stretch>
        </p:blipFill>
        <p:spPr>
          <a:xfrm>
            <a:off x="107150" y="1425775"/>
            <a:ext cx="3918849" cy="2646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3"/>
          <p:cNvSpPr txBox="1"/>
          <p:nvPr>
            <p:ph type="title"/>
          </p:nvPr>
        </p:nvSpPr>
        <p:spPr>
          <a:xfrm>
            <a:off x="3019950" y="508175"/>
            <a:ext cx="31041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latin typeface="Comfortaa"/>
                <a:ea typeface="Comfortaa"/>
                <a:cs typeface="Comfortaa"/>
                <a:sym typeface="Comfortaa"/>
              </a:rPr>
              <a:t>Problematiche</a:t>
            </a:r>
            <a:endParaRPr>
              <a:latin typeface="Comfortaa"/>
              <a:ea typeface="Comfortaa"/>
              <a:cs typeface="Comfortaa"/>
              <a:sym typeface="Comfortaa"/>
            </a:endParaRPr>
          </a:p>
        </p:txBody>
      </p:sp>
      <p:sp>
        <p:nvSpPr>
          <p:cNvPr id="302" name="Google Shape;302;p33"/>
          <p:cNvSpPr txBox="1"/>
          <p:nvPr/>
        </p:nvSpPr>
        <p:spPr>
          <a:xfrm>
            <a:off x="8041350" y="8895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3"/>
          <p:cNvSpPr/>
          <p:nvPr/>
        </p:nvSpPr>
        <p:spPr>
          <a:xfrm rot="5400000">
            <a:off x="4007850" y="-2764762"/>
            <a:ext cx="721800" cy="8737500"/>
          </a:xfrm>
          <a:prstGeom prst="round2SameRect">
            <a:avLst>
              <a:gd fmla="val 50000" name="adj1"/>
              <a:gd fmla="val 0" name="adj2"/>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3"/>
          <p:cNvSpPr/>
          <p:nvPr/>
        </p:nvSpPr>
        <p:spPr>
          <a:xfrm flipH="1" rot="-5400000">
            <a:off x="4414350" y="-988037"/>
            <a:ext cx="721800" cy="8737500"/>
          </a:xfrm>
          <a:prstGeom prst="round2SameRect">
            <a:avLst>
              <a:gd fmla="val 50000" name="adj1"/>
              <a:gd fmla="val 0" name="adj2"/>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3"/>
          <p:cNvSpPr txBox="1"/>
          <p:nvPr/>
        </p:nvSpPr>
        <p:spPr>
          <a:xfrm flipH="1">
            <a:off x="991242" y="1934097"/>
            <a:ext cx="1560600" cy="577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2200">
              <a:latin typeface="Dosis ExtraLight"/>
              <a:ea typeface="Dosis ExtraLight"/>
              <a:cs typeface="Dosis ExtraLight"/>
              <a:sym typeface="Dosis ExtraLight"/>
            </a:endParaRPr>
          </a:p>
        </p:txBody>
      </p:sp>
      <p:sp>
        <p:nvSpPr>
          <p:cNvPr id="306" name="Google Shape;306;p33"/>
          <p:cNvSpPr txBox="1"/>
          <p:nvPr/>
        </p:nvSpPr>
        <p:spPr>
          <a:xfrm flipH="1">
            <a:off x="714192" y="2328376"/>
            <a:ext cx="2114700" cy="87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000">
              <a:solidFill>
                <a:srgbClr val="434343"/>
              </a:solidFill>
              <a:latin typeface="Comfortaa Regular"/>
              <a:ea typeface="Comfortaa Regular"/>
              <a:cs typeface="Comfortaa Regular"/>
              <a:sym typeface="Comfortaa Regular"/>
            </a:endParaRPr>
          </a:p>
        </p:txBody>
      </p:sp>
      <p:sp>
        <p:nvSpPr>
          <p:cNvPr id="307" name="Google Shape;307;p33"/>
          <p:cNvSpPr txBox="1"/>
          <p:nvPr/>
        </p:nvSpPr>
        <p:spPr>
          <a:xfrm flipH="1">
            <a:off x="3793837" y="1934100"/>
            <a:ext cx="1671000" cy="577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2200">
              <a:latin typeface="Dosis ExtraLight"/>
              <a:ea typeface="Dosis ExtraLight"/>
              <a:cs typeface="Dosis ExtraLight"/>
              <a:sym typeface="Dosis ExtraLight"/>
            </a:endParaRPr>
          </a:p>
        </p:txBody>
      </p:sp>
      <p:sp>
        <p:nvSpPr>
          <p:cNvPr id="308" name="Google Shape;308;p33"/>
          <p:cNvSpPr txBox="1"/>
          <p:nvPr/>
        </p:nvSpPr>
        <p:spPr>
          <a:xfrm flipH="1">
            <a:off x="3516731" y="2315926"/>
            <a:ext cx="2114700" cy="87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000">
              <a:solidFill>
                <a:srgbClr val="434343"/>
              </a:solidFill>
              <a:latin typeface="Comfortaa Regular"/>
              <a:ea typeface="Comfortaa Regular"/>
              <a:cs typeface="Comfortaa Regular"/>
              <a:sym typeface="Comfortaa Regular"/>
            </a:endParaRPr>
          </a:p>
        </p:txBody>
      </p:sp>
      <p:sp>
        <p:nvSpPr>
          <p:cNvPr id="309" name="Google Shape;309;p33"/>
          <p:cNvSpPr txBox="1"/>
          <p:nvPr/>
        </p:nvSpPr>
        <p:spPr>
          <a:xfrm flipH="1">
            <a:off x="6596300" y="1934100"/>
            <a:ext cx="1866600" cy="577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2200">
              <a:latin typeface="Dosis ExtraLight"/>
              <a:ea typeface="Dosis ExtraLight"/>
              <a:cs typeface="Dosis ExtraLight"/>
              <a:sym typeface="Dosis ExtraLight"/>
            </a:endParaRPr>
          </a:p>
          <a:p>
            <a:pPr indent="0" lvl="0" marL="0" rtl="0" algn="ctr">
              <a:spcBef>
                <a:spcPts val="0"/>
              </a:spcBef>
              <a:spcAft>
                <a:spcPts val="0"/>
              </a:spcAft>
              <a:buNone/>
            </a:pPr>
            <a:r>
              <a:t/>
            </a:r>
            <a:endParaRPr sz="2200">
              <a:latin typeface="Dosis ExtraLight"/>
              <a:ea typeface="Dosis ExtraLight"/>
              <a:cs typeface="Dosis ExtraLight"/>
              <a:sym typeface="Dosis ExtraLight"/>
            </a:endParaRPr>
          </a:p>
        </p:txBody>
      </p:sp>
      <p:sp>
        <p:nvSpPr>
          <p:cNvPr id="310" name="Google Shape;310;p33"/>
          <p:cNvSpPr txBox="1"/>
          <p:nvPr/>
        </p:nvSpPr>
        <p:spPr>
          <a:xfrm flipH="1">
            <a:off x="6520173" y="2328376"/>
            <a:ext cx="2114700" cy="87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000">
              <a:solidFill>
                <a:srgbClr val="434343"/>
              </a:solidFill>
              <a:latin typeface="Comfortaa Regular"/>
              <a:ea typeface="Comfortaa Regular"/>
              <a:cs typeface="Comfortaa Regular"/>
              <a:sym typeface="Comfortaa Regular"/>
            </a:endParaRPr>
          </a:p>
          <a:p>
            <a:pPr indent="0" lvl="0" marL="0" rtl="0" algn="ctr">
              <a:spcBef>
                <a:spcPts val="0"/>
              </a:spcBef>
              <a:spcAft>
                <a:spcPts val="0"/>
              </a:spcAft>
              <a:buNone/>
            </a:pPr>
            <a:r>
              <a:t/>
            </a:r>
            <a:endParaRPr>
              <a:solidFill>
                <a:srgbClr val="434343"/>
              </a:solidFill>
              <a:latin typeface="Raleway Thin"/>
              <a:ea typeface="Raleway Thin"/>
              <a:cs typeface="Raleway Thin"/>
              <a:sym typeface="Raleway Thin"/>
            </a:endParaRPr>
          </a:p>
        </p:txBody>
      </p:sp>
      <p:sp>
        <p:nvSpPr>
          <p:cNvPr id="311" name="Google Shape;311;p33"/>
          <p:cNvSpPr txBox="1"/>
          <p:nvPr/>
        </p:nvSpPr>
        <p:spPr>
          <a:xfrm flipH="1">
            <a:off x="936051" y="3680575"/>
            <a:ext cx="1671000" cy="577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2200">
              <a:latin typeface="Dosis ExtraLight"/>
              <a:ea typeface="Dosis ExtraLight"/>
              <a:cs typeface="Dosis ExtraLight"/>
              <a:sym typeface="Dosis ExtraLight"/>
            </a:endParaRPr>
          </a:p>
        </p:txBody>
      </p:sp>
      <p:sp>
        <p:nvSpPr>
          <p:cNvPr id="312" name="Google Shape;312;p33"/>
          <p:cNvSpPr txBox="1"/>
          <p:nvPr/>
        </p:nvSpPr>
        <p:spPr>
          <a:xfrm flipH="1">
            <a:off x="643542" y="4240231"/>
            <a:ext cx="2366400" cy="87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000">
              <a:solidFill>
                <a:srgbClr val="434343"/>
              </a:solidFill>
              <a:latin typeface="Comfortaa Regular"/>
              <a:ea typeface="Comfortaa Regular"/>
              <a:cs typeface="Comfortaa Regular"/>
              <a:sym typeface="Comfortaa Regular"/>
            </a:endParaRPr>
          </a:p>
        </p:txBody>
      </p:sp>
      <p:sp>
        <p:nvSpPr>
          <p:cNvPr id="313" name="Google Shape;313;p33"/>
          <p:cNvSpPr txBox="1"/>
          <p:nvPr/>
        </p:nvSpPr>
        <p:spPr>
          <a:xfrm flipH="1">
            <a:off x="6686548" y="3935996"/>
            <a:ext cx="1560600" cy="577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2200">
              <a:latin typeface="Dosis ExtraLight"/>
              <a:ea typeface="Dosis ExtraLight"/>
              <a:cs typeface="Dosis ExtraLight"/>
              <a:sym typeface="Dosis ExtraLight"/>
            </a:endParaRPr>
          </a:p>
        </p:txBody>
      </p:sp>
      <p:sp>
        <p:nvSpPr>
          <p:cNvPr id="314" name="Google Shape;314;p33"/>
          <p:cNvSpPr txBox="1"/>
          <p:nvPr/>
        </p:nvSpPr>
        <p:spPr>
          <a:xfrm flipH="1">
            <a:off x="6409498" y="4398031"/>
            <a:ext cx="2114700" cy="87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000">
              <a:solidFill>
                <a:srgbClr val="434343"/>
              </a:solidFill>
              <a:latin typeface="Comfortaa Regular"/>
              <a:ea typeface="Comfortaa Regular"/>
              <a:cs typeface="Comfortaa Regular"/>
              <a:sym typeface="Comfortaa Regular"/>
            </a:endParaRPr>
          </a:p>
        </p:txBody>
      </p:sp>
      <p:sp>
        <p:nvSpPr>
          <p:cNvPr id="315" name="Google Shape;315;p33"/>
          <p:cNvSpPr txBox="1"/>
          <p:nvPr/>
        </p:nvSpPr>
        <p:spPr>
          <a:xfrm flipH="1">
            <a:off x="3696025" y="3647800"/>
            <a:ext cx="1866600" cy="577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2200">
              <a:latin typeface="Dosis ExtraLight"/>
              <a:ea typeface="Dosis ExtraLight"/>
              <a:cs typeface="Dosis ExtraLight"/>
              <a:sym typeface="Dosis ExtraLight"/>
            </a:endParaRPr>
          </a:p>
        </p:txBody>
      </p:sp>
      <p:sp>
        <p:nvSpPr>
          <p:cNvPr id="316" name="Google Shape;316;p33"/>
          <p:cNvSpPr txBox="1"/>
          <p:nvPr/>
        </p:nvSpPr>
        <p:spPr>
          <a:xfrm flipH="1">
            <a:off x="3514656" y="4182681"/>
            <a:ext cx="2114700" cy="87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000">
              <a:solidFill>
                <a:srgbClr val="434343"/>
              </a:solidFill>
              <a:latin typeface="Comfortaa Regular"/>
              <a:ea typeface="Comfortaa Regular"/>
              <a:cs typeface="Comfortaa Regular"/>
              <a:sym typeface="Comfortaa Regular"/>
            </a:endParaRPr>
          </a:p>
        </p:txBody>
      </p:sp>
      <p:pic>
        <p:nvPicPr>
          <p:cNvPr id="317" name="Google Shape;317;p33"/>
          <p:cNvPicPr preferRelativeResize="0"/>
          <p:nvPr/>
        </p:nvPicPr>
        <p:blipFill>
          <a:blip r:embed="rId3">
            <a:alphaModFix/>
          </a:blip>
          <a:stretch>
            <a:fillRect/>
          </a:stretch>
        </p:blipFill>
        <p:spPr>
          <a:xfrm>
            <a:off x="8041350" y="3080876"/>
            <a:ext cx="599700" cy="599700"/>
          </a:xfrm>
          <a:prstGeom prst="rect">
            <a:avLst/>
          </a:prstGeom>
          <a:noFill/>
          <a:ln>
            <a:noFill/>
          </a:ln>
        </p:spPr>
      </p:pic>
      <p:pic>
        <p:nvPicPr>
          <p:cNvPr id="318" name="Google Shape;318;p33"/>
          <p:cNvPicPr preferRelativeResize="0"/>
          <p:nvPr/>
        </p:nvPicPr>
        <p:blipFill>
          <a:blip r:embed="rId4">
            <a:alphaModFix/>
          </a:blip>
          <a:stretch>
            <a:fillRect/>
          </a:stretch>
        </p:blipFill>
        <p:spPr>
          <a:xfrm>
            <a:off x="406500" y="1304156"/>
            <a:ext cx="599700" cy="599700"/>
          </a:xfrm>
          <a:prstGeom prst="rect">
            <a:avLst/>
          </a:prstGeom>
          <a:noFill/>
          <a:ln>
            <a:noFill/>
          </a:ln>
        </p:spPr>
      </p:pic>
      <p:sp>
        <p:nvSpPr>
          <p:cNvPr id="319" name="Google Shape;319;p33"/>
          <p:cNvSpPr txBox="1"/>
          <p:nvPr/>
        </p:nvSpPr>
        <p:spPr>
          <a:xfrm>
            <a:off x="1406425" y="1281600"/>
            <a:ext cx="71178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900">
                <a:solidFill>
                  <a:srgbClr val="0C343D"/>
                </a:solidFill>
                <a:latin typeface="Lato"/>
                <a:ea typeface="Lato"/>
                <a:cs typeface="Lato"/>
                <a:sym typeface="Lato"/>
              </a:rPr>
              <a:t>Approccio a software utilizzati per la prima volta in questo corso</a:t>
            </a:r>
            <a:endParaRPr b="1" sz="2100">
              <a:solidFill>
                <a:srgbClr val="0C343D"/>
              </a:solidFill>
              <a:latin typeface="Lato"/>
              <a:ea typeface="Lato"/>
              <a:cs typeface="Lato"/>
              <a:sym typeface="Lato"/>
            </a:endParaRPr>
          </a:p>
        </p:txBody>
      </p:sp>
      <p:sp>
        <p:nvSpPr>
          <p:cNvPr id="320" name="Google Shape;320;p33"/>
          <p:cNvSpPr txBox="1"/>
          <p:nvPr/>
        </p:nvSpPr>
        <p:spPr>
          <a:xfrm>
            <a:off x="643550" y="3145200"/>
            <a:ext cx="7273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800">
                <a:solidFill>
                  <a:srgbClr val="0C343D"/>
                </a:solidFill>
                <a:latin typeface="Lato"/>
                <a:ea typeface="Lato"/>
                <a:cs typeface="Lato"/>
                <a:sym typeface="Lato"/>
              </a:rPr>
              <a:t>Situazione sanitaria che ci ha impedito di lavorare fisicamente insieme</a:t>
            </a:r>
            <a:endParaRPr b="1" sz="1800">
              <a:solidFill>
                <a:srgbClr val="0C343D"/>
              </a:solidFill>
              <a:latin typeface="Lato"/>
              <a:ea typeface="Lato"/>
              <a:cs typeface="Lato"/>
              <a:sym typeface="Lato"/>
            </a:endParaRPr>
          </a:p>
        </p:txBody>
      </p:sp>
      <p:pic>
        <p:nvPicPr>
          <p:cNvPr id="321" name="Google Shape;321;p33"/>
          <p:cNvPicPr preferRelativeResize="0"/>
          <p:nvPr/>
        </p:nvPicPr>
        <p:blipFill>
          <a:blip r:embed="rId5">
            <a:alphaModFix/>
          </a:blip>
          <a:stretch>
            <a:fillRect/>
          </a:stretch>
        </p:blipFill>
        <p:spPr>
          <a:xfrm>
            <a:off x="5992664" y="528300"/>
            <a:ext cx="1100562" cy="577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4"/>
          <p:cNvSpPr txBox="1"/>
          <p:nvPr>
            <p:ph type="title"/>
          </p:nvPr>
        </p:nvSpPr>
        <p:spPr>
          <a:xfrm>
            <a:off x="1751050" y="438575"/>
            <a:ext cx="63216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a:latin typeface="Comfortaa"/>
                <a:ea typeface="Comfortaa"/>
                <a:cs typeface="Comfortaa"/>
                <a:sym typeface="Comfortaa"/>
              </a:rPr>
              <a:t>Grazie per l’attenzione</a:t>
            </a:r>
            <a:endParaRPr>
              <a:latin typeface="Comfortaa"/>
              <a:ea typeface="Comfortaa"/>
              <a:cs typeface="Comfortaa"/>
              <a:sym typeface="Comfortaa"/>
            </a:endParaRPr>
          </a:p>
        </p:txBody>
      </p:sp>
      <p:sp>
        <p:nvSpPr>
          <p:cNvPr id="327" name="Google Shape;327;p34"/>
          <p:cNvSpPr/>
          <p:nvPr/>
        </p:nvSpPr>
        <p:spPr>
          <a:xfrm>
            <a:off x="783575" y="2654125"/>
            <a:ext cx="7883700" cy="2489400"/>
          </a:xfrm>
          <a:prstGeom prst="ellipse">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 name="Google Shape;328;p34"/>
          <p:cNvGrpSpPr/>
          <p:nvPr/>
        </p:nvGrpSpPr>
        <p:grpSpPr>
          <a:xfrm>
            <a:off x="3236664" y="1073970"/>
            <a:ext cx="3070638" cy="2888635"/>
            <a:chOff x="4147875" y="986011"/>
            <a:chExt cx="3842140" cy="3541295"/>
          </a:xfrm>
        </p:grpSpPr>
        <p:sp>
          <p:nvSpPr>
            <p:cNvPr id="329" name="Google Shape;329;p34"/>
            <p:cNvSpPr/>
            <p:nvPr/>
          </p:nvSpPr>
          <p:spPr>
            <a:xfrm>
              <a:off x="5124712" y="3465992"/>
              <a:ext cx="1839228" cy="1061315"/>
            </a:xfrm>
            <a:custGeom>
              <a:rect b="b" l="l" r="r" t="t"/>
              <a:pathLst>
                <a:path extrusionOk="0" h="38876" w="67371">
                  <a:moveTo>
                    <a:pt x="33685" y="0"/>
                  </a:moveTo>
                  <a:cubicBezTo>
                    <a:pt x="24752" y="0"/>
                    <a:pt x="16184" y="2048"/>
                    <a:pt x="9866" y="5694"/>
                  </a:cubicBezTo>
                  <a:cubicBezTo>
                    <a:pt x="3549" y="9338"/>
                    <a:pt x="0" y="14282"/>
                    <a:pt x="0" y="19438"/>
                  </a:cubicBezTo>
                  <a:cubicBezTo>
                    <a:pt x="0" y="24593"/>
                    <a:pt x="3549" y="29537"/>
                    <a:pt x="9866" y="33182"/>
                  </a:cubicBezTo>
                  <a:cubicBezTo>
                    <a:pt x="16184" y="36827"/>
                    <a:pt x="24752" y="38875"/>
                    <a:pt x="33685" y="38875"/>
                  </a:cubicBezTo>
                  <a:cubicBezTo>
                    <a:pt x="42619" y="38875"/>
                    <a:pt x="51188" y="36827"/>
                    <a:pt x="57505" y="33182"/>
                  </a:cubicBezTo>
                  <a:cubicBezTo>
                    <a:pt x="63822" y="29537"/>
                    <a:pt x="67370" y="24593"/>
                    <a:pt x="67370" y="19438"/>
                  </a:cubicBezTo>
                  <a:cubicBezTo>
                    <a:pt x="67370" y="14282"/>
                    <a:pt x="63822" y="9338"/>
                    <a:pt x="57505" y="5694"/>
                  </a:cubicBezTo>
                  <a:cubicBezTo>
                    <a:pt x="51188" y="2048"/>
                    <a:pt x="42619" y="0"/>
                    <a:pt x="33685" y="0"/>
                  </a:cubicBezTo>
                  <a:close/>
                </a:path>
              </a:pathLst>
            </a:custGeom>
            <a:solidFill>
              <a:srgbClr val="90C4FE">
                <a:alpha val="39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4"/>
            <p:cNvSpPr/>
            <p:nvPr/>
          </p:nvSpPr>
          <p:spPr>
            <a:xfrm>
              <a:off x="5591742" y="3553821"/>
              <a:ext cx="954407" cy="419279"/>
            </a:xfrm>
            <a:custGeom>
              <a:rect b="b" l="l" r="r" t="t"/>
              <a:pathLst>
                <a:path extrusionOk="0" h="9884" w="20326">
                  <a:moveTo>
                    <a:pt x="2967" y="0"/>
                  </a:moveTo>
                  <a:lnTo>
                    <a:pt x="0" y="9884"/>
                  </a:lnTo>
                  <a:lnTo>
                    <a:pt x="20325" y="9884"/>
                  </a:lnTo>
                  <a:lnTo>
                    <a:pt x="17359" y="0"/>
                  </a:ln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4"/>
            <p:cNvSpPr/>
            <p:nvPr/>
          </p:nvSpPr>
          <p:spPr>
            <a:xfrm>
              <a:off x="5619445" y="3553821"/>
              <a:ext cx="849745" cy="335160"/>
            </a:xfrm>
            <a:custGeom>
              <a:rect b="b" l="l" r="r" t="t"/>
              <a:pathLst>
                <a:path extrusionOk="0" h="7901" w="18097">
                  <a:moveTo>
                    <a:pt x="2377" y="0"/>
                  </a:moveTo>
                  <a:lnTo>
                    <a:pt x="0" y="7901"/>
                  </a:lnTo>
                  <a:cubicBezTo>
                    <a:pt x="6032" y="6753"/>
                    <a:pt x="12064" y="5557"/>
                    <a:pt x="18096" y="4442"/>
                  </a:cubicBezTo>
                  <a:lnTo>
                    <a:pt x="16769" y="0"/>
                  </a:lnTo>
                  <a:close/>
                </a:path>
              </a:pathLst>
            </a:cu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4"/>
            <p:cNvSpPr/>
            <p:nvPr/>
          </p:nvSpPr>
          <p:spPr>
            <a:xfrm>
              <a:off x="5520135" y="3939716"/>
              <a:ext cx="1097573" cy="65369"/>
            </a:xfrm>
            <a:custGeom>
              <a:rect b="b" l="l" r="r" t="t"/>
              <a:pathLst>
                <a:path extrusionOk="0" h="1541" w="23375">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4"/>
            <p:cNvSpPr/>
            <p:nvPr/>
          </p:nvSpPr>
          <p:spPr>
            <a:xfrm>
              <a:off x="4147875" y="1157727"/>
              <a:ext cx="3842140" cy="2479534"/>
            </a:xfrm>
            <a:custGeom>
              <a:rect b="b" l="l" r="r" t="t"/>
              <a:pathLst>
                <a:path extrusionOk="0" h="58452" w="81826">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4"/>
            <p:cNvSpPr/>
            <p:nvPr/>
          </p:nvSpPr>
          <p:spPr>
            <a:xfrm>
              <a:off x="4147875" y="986011"/>
              <a:ext cx="3842140" cy="2359231"/>
            </a:xfrm>
            <a:custGeom>
              <a:rect b="b" l="l" r="r" t="t"/>
              <a:pathLst>
                <a:path extrusionOk="0" h="55616" w="81826">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4"/>
            <p:cNvSpPr/>
            <p:nvPr/>
          </p:nvSpPr>
          <p:spPr>
            <a:xfrm>
              <a:off x="4351050" y="1150770"/>
              <a:ext cx="3435791" cy="1934437"/>
            </a:xfrm>
            <a:custGeom>
              <a:rect b="b" l="l" r="r" t="t"/>
              <a:pathLst>
                <a:path extrusionOk="0" h="45602" w="73172">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4"/>
            <p:cNvSpPr/>
            <p:nvPr/>
          </p:nvSpPr>
          <p:spPr>
            <a:xfrm>
              <a:off x="6008800" y="3421088"/>
              <a:ext cx="120300" cy="120300"/>
            </a:xfrm>
            <a:prstGeom prst="ellipse">
              <a:avLst/>
            </a:prstGeom>
            <a:noFill/>
            <a:ln cap="flat" cmpd="sng" w="9525">
              <a:solidFill>
                <a:srgbClr val="3247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 name="Google Shape;337;p34"/>
          <p:cNvGrpSpPr/>
          <p:nvPr/>
        </p:nvGrpSpPr>
        <p:grpSpPr>
          <a:xfrm>
            <a:off x="6054254" y="2904132"/>
            <a:ext cx="1469911" cy="1975720"/>
            <a:chOff x="6852312" y="3056928"/>
            <a:chExt cx="1839228" cy="2422116"/>
          </a:xfrm>
        </p:grpSpPr>
        <p:sp>
          <p:nvSpPr>
            <p:cNvPr id="338" name="Google Shape;338;p34"/>
            <p:cNvSpPr/>
            <p:nvPr/>
          </p:nvSpPr>
          <p:spPr>
            <a:xfrm>
              <a:off x="6852312" y="4417729"/>
              <a:ext cx="1839228" cy="1061315"/>
            </a:xfrm>
            <a:custGeom>
              <a:rect b="b" l="l" r="r" t="t"/>
              <a:pathLst>
                <a:path extrusionOk="0" h="38876" w="67371">
                  <a:moveTo>
                    <a:pt x="33685" y="0"/>
                  </a:moveTo>
                  <a:cubicBezTo>
                    <a:pt x="24752" y="0"/>
                    <a:pt x="16184" y="2048"/>
                    <a:pt x="9866" y="5694"/>
                  </a:cubicBezTo>
                  <a:cubicBezTo>
                    <a:pt x="3549" y="9338"/>
                    <a:pt x="0" y="14282"/>
                    <a:pt x="0" y="19438"/>
                  </a:cubicBezTo>
                  <a:cubicBezTo>
                    <a:pt x="0" y="24593"/>
                    <a:pt x="3549" y="29537"/>
                    <a:pt x="9866" y="33182"/>
                  </a:cubicBezTo>
                  <a:cubicBezTo>
                    <a:pt x="16184" y="36827"/>
                    <a:pt x="24752" y="38875"/>
                    <a:pt x="33685" y="38875"/>
                  </a:cubicBezTo>
                  <a:cubicBezTo>
                    <a:pt x="42619" y="38875"/>
                    <a:pt x="51188" y="36827"/>
                    <a:pt x="57505" y="33182"/>
                  </a:cubicBezTo>
                  <a:cubicBezTo>
                    <a:pt x="63822" y="29537"/>
                    <a:pt x="67370" y="24593"/>
                    <a:pt x="67370" y="19438"/>
                  </a:cubicBezTo>
                  <a:cubicBezTo>
                    <a:pt x="67370" y="14282"/>
                    <a:pt x="63822" y="9338"/>
                    <a:pt x="57505" y="5694"/>
                  </a:cubicBezTo>
                  <a:cubicBezTo>
                    <a:pt x="51188" y="2048"/>
                    <a:pt x="42619" y="0"/>
                    <a:pt x="33685" y="0"/>
                  </a:cubicBezTo>
                  <a:close/>
                </a:path>
              </a:pathLst>
            </a:custGeom>
            <a:solidFill>
              <a:srgbClr val="90C4FE">
                <a:alpha val="39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 name="Google Shape;339;p34"/>
            <p:cNvGrpSpPr/>
            <p:nvPr/>
          </p:nvGrpSpPr>
          <p:grpSpPr>
            <a:xfrm>
              <a:off x="7214366" y="3056928"/>
              <a:ext cx="1115114" cy="2038667"/>
              <a:chOff x="6417224" y="2247097"/>
              <a:chExt cx="951950" cy="1740368"/>
            </a:xfrm>
          </p:grpSpPr>
          <p:sp>
            <p:nvSpPr>
              <p:cNvPr id="340" name="Google Shape;340;p34"/>
              <p:cNvSpPr/>
              <p:nvPr/>
            </p:nvSpPr>
            <p:spPr>
              <a:xfrm>
                <a:off x="6505324" y="2247511"/>
                <a:ext cx="863850" cy="1739954"/>
              </a:xfrm>
              <a:custGeom>
                <a:rect b="b" l="l" r="r" t="t"/>
                <a:pathLst>
                  <a:path extrusionOk="0" h="71434" w="34554">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4"/>
              <p:cNvSpPr/>
              <p:nvPr/>
            </p:nvSpPr>
            <p:spPr>
              <a:xfrm>
                <a:off x="6417224" y="2247097"/>
                <a:ext cx="868375" cy="1740368"/>
              </a:xfrm>
              <a:custGeom>
                <a:rect b="b" l="l" r="r" t="t"/>
                <a:pathLst>
                  <a:path extrusionOk="0" h="71451" w="34735">
                    <a:moveTo>
                      <a:pt x="1787" y="1"/>
                    </a:moveTo>
                    <a:cubicBezTo>
                      <a:pt x="804" y="1"/>
                      <a:pt x="1" y="1115"/>
                      <a:pt x="1" y="2492"/>
                    </a:cubicBezTo>
                    <a:lnTo>
                      <a:pt x="1" y="68975"/>
                    </a:lnTo>
                    <a:cubicBezTo>
                      <a:pt x="1" y="70336"/>
                      <a:pt x="804" y="71450"/>
                      <a:pt x="1787" y="71450"/>
                    </a:cubicBezTo>
                    <a:lnTo>
                      <a:pt x="34734" y="71450"/>
                    </a:lnTo>
                    <a:lnTo>
                      <a:pt x="34734" y="1"/>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4"/>
              <p:cNvSpPr/>
              <p:nvPr/>
            </p:nvSpPr>
            <p:spPr>
              <a:xfrm>
                <a:off x="6492619" y="2340952"/>
                <a:ext cx="813450" cy="1457323"/>
              </a:xfrm>
              <a:custGeom>
                <a:rect b="b" l="l" r="r" t="t"/>
                <a:pathLst>
                  <a:path extrusionOk="0" h="60944" w="32538">
                    <a:moveTo>
                      <a:pt x="427" y="0"/>
                    </a:moveTo>
                    <a:cubicBezTo>
                      <a:pt x="198" y="0"/>
                      <a:pt x="1" y="197"/>
                      <a:pt x="1" y="426"/>
                    </a:cubicBezTo>
                    <a:lnTo>
                      <a:pt x="1" y="60533"/>
                    </a:lnTo>
                    <a:cubicBezTo>
                      <a:pt x="1" y="60763"/>
                      <a:pt x="198" y="60943"/>
                      <a:pt x="427" y="60943"/>
                    </a:cubicBezTo>
                    <a:lnTo>
                      <a:pt x="32128" y="60943"/>
                    </a:lnTo>
                    <a:cubicBezTo>
                      <a:pt x="32357" y="60943"/>
                      <a:pt x="32538" y="60763"/>
                      <a:pt x="32538" y="60533"/>
                    </a:cubicBezTo>
                    <a:lnTo>
                      <a:pt x="32538" y="426"/>
                    </a:lnTo>
                    <a:cubicBezTo>
                      <a:pt x="32538" y="197"/>
                      <a:pt x="32357" y="0"/>
                      <a:pt x="32128"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4"/>
              <p:cNvSpPr/>
              <p:nvPr/>
            </p:nvSpPr>
            <p:spPr>
              <a:xfrm>
                <a:off x="6856100" y="3843492"/>
                <a:ext cx="96750" cy="83150"/>
              </a:xfrm>
              <a:custGeom>
                <a:rect b="b" l="l" r="r" t="t"/>
                <a:pathLst>
                  <a:path extrusionOk="0" h="3326" w="3870">
                    <a:moveTo>
                      <a:pt x="2214" y="358"/>
                    </a:moveTo>
                    <a:lnTo>
                      <a:pt x="2214" y="375"/>
                    </a:lnTo>
                    <a:cubicBezTo>
                      <a:pt x="2935" y="375"/>
                      <a:pt x="3509" y="948"/>
                      <a:pt x="3525" y="1670"/>
                    </a:cubicBezTo>
                    <a:cubicBezTo>
                      <a:pt x="3525" y="2456"/>
                      <a:pt x="2882" y="2973"/>
                      <a:pt x="2212" y="2973"/>
                    </a:cubicBezTo>
                    <a:cubicBezTo>
                      <a:pt x="1890" y="2973"/>
                      <a:pt x="1562" y="2853"/>
                      <a:pt x="1296" y="2587"/>
                    </a:cubicBezTo>
                    <a:cubicBezTo>
                      <a:pt x="476" y="1768"/>
                      <a:pt x="1066" y="358"/>
                      <a:pt x="2214" y="358"/>
                    </a:cubicBezTo>
                    <a:close/>
                    <a:moveTo>
                      <a:pt x="2197" y="1"/>
                    </a:moveTo>
                    <a:cubicBezTo>
                      <a:pt x="1793" y="1"/>
                      <a:pt x="1383" y="152"/>
                      <a:pt x="1050" y="489"/>
                    </a:cubicBezTo>
                    <a:cubicBezTo>
                      <a:pt x="1" y="1538"/>
                      <a:pt x="739" y="3325"/>
                      <a:pt x="2214" y="3325"/>
                    </a:cubicBezTo>
                    <a:cubicBezTo>
                      <a:pt x="3132" y="3325"/>
                      <a:pt x="3869" y="2587"/>
                      <a:pt x="3869" y="1670"/>
                    </a:cubicBezTo>
                    <a:cubicBezTo>
                      <a:pt x="3869" y="669"/>
                      <a:pt x="3048" y="1"/>
                      <a:pt x="2197" y="1"/>
                    </a:cubicBezTo>
                    <a:close/>
                  </a:path>
                </a:pathLst>
              </a:custGeom>
              <a:solidFill>
                <a:srgbClr val="90C4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4"/>
              <p:cNvSpPr/>
              <p:nvPr/>
            </p:nvSpPr>
            <p:spPr>
              <a:xfrm>
                <a:off x="6623350" y="3880717"/>
                <a:ext cx="82800" cy="9025"/>
              </a:xfrm>
              <a:custGeom>
                <a:rect b="b" l="l" r="r" t="t"/>
                <a:pathLst>
                  <a:path extrusionOk="0" h="361" w="3312">
                    <a:moveTo>
                      <a:pt x="1" y="0"/>
                    </a:moveTo>
                    <a:lnTo>
                      <a:pt x="1" y="361"/>
                    </a:lnTo>
                    <a:lnTo>
                      <a:pt x="3312" y="361"/>
                    </a:lnTo>
                    <a:lnTo>
                      <a:pt x="3312" y="0"/>
                    </a:lnTo>
                    <a:close/>
                  </a:path>
                </a:pathLst>
              </a:custGeom>
              <a:solidFill>
                <a:srgbClr val="90C4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4"/>
              <p:cNvSpPr/>
              <p:nvPr/>
            </p:nvSpPr>
            <p:spPr>
              <a:xfrm>
                <a:off x="7116325" y="3860642"/>
                <a:ext cx="60675" cy="48775"/>
              </a:xfrm>
              <a:custGeom>
                <a:rect b="b" l="l" r="r" t="t"/>
                <a:pathLst>
                  <a:path extrusionOk="0" h="1951" w="2427">
                    <a:moveTo>
                      <a:pt x="2328" y="0"/>
                    </a:moveTo>
                    <a:lnTo>
                      <a:pt x="328" y="656"/>
                    </a:lnTo>
                    <a:cubicBezTo>
                      <a:pt x="148" y="688"/>
                      <a:pt x="0" y="836"/>
                      <a:pt x="0" y="1033"/>
                    </a:cubicBezTo>
                    <a:cubicBezTo>
                      <a:pt x="0" y="1197"/>
                      <a:pt x="132" y="1328"/>
                      <a:pt x="361" y="1393"/>
                    </a:cubicBezTo>
                    <a:lnTo>
                      <a:pt x="2328" y="1951"/>
                    </a:lnTo>
                    <a:lnTo>
                      <a:pt x="2426" y="1606"/>
                    </a:lnTo>
                    <a:lnTo>
                      <a:pt x="459" y="1049"/>
                    </a:lnTo>
                    <a:cubicBezTo>
                      <a:pt x="427" y="1049"/>
                      <a:pt x="394" y="1033"/>
                      <a:pt x="377" y="1016"/>
                    </a:cubicBezTo>
                    <a:lnTo>
                      <a:pt x="427" y="1000"/>
                    </a:lnTo>
                    <a:lnTo>
                      <a:pt x="2426" y="344"/>
                    </a:lnTo>
                    <a:lnTo>
                      <a:pt x="2328" y="0"/>
                    </a:lnTo>
                    <a:close/>
                  </a:path>
                </a:pathLst>
              </a:custGeom>
              <a:solidFill>
                <a:srgbClr val="90C4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4"/>
              <p:cNvSpPr/>
              <p:nvPr/>
            </p:nvSpPr>
            <p:spPr>
              <a:xfrm>
                <a:off x="6785429" y="2287275"/>
                <a:ext cx="238100" cy="14350"/>
              </a:xfrm>
              <a:custGeom>
                <a:rect b="b" l="l" r="r" t="t"/>
                <a:pathLst>
                  <a:path extrusionOk="0" h="574" w="9524">
                    <a:moveTo>
                      <a:pt x="164" y="0"/>
                    </a:moveTo>
                    <a:cubicBezTo>
                      <a:pt x="82" y="0"/>
                      <a:pt x="0" y="82"/>
                      <a:pt x="0" y="164"/>
                    </a:cubicBezTo>
                    <a:lnTo>
                      <a:pt x="0" y="410"/>
                    </a:lnTo>
                    <a:cubicBezTo>
                      <a:pt x="0" y="492"/>
                      <a:pt x="82" y="574"/>
                      <a:pt x="164" y="574"/>
                    </a:cubicBezTo>
                    <a:lnTo>
                      <a:pt x="9359" y="574"/>
                    </a:lnTo>
                    <a:cubicBezTo>
                      <a:pt x="9458" y="574"/>
                      <a:pt x="9523" y="492"/>
                      <a:pt x="9523" y="410"/>
                    </a:cubicBezTo>
                    <a:lnTo>
                      <a:pt x="9523" y="164"/>
                    </a:lnTo>
                    <a:cubicBezTo>
                      <a:pt x="9523" y="82"/>
                      <a:pt x="9458" y="0"/>
                      <a:pt x="9359" y="0"/>
                    </a:cubicBezTo>
                    <a:close/>
                  </a:path>
                </a:pathLst>
              </a:custGeom>
              <a:solidFill>
                <a:srgbClr val="90C4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7" name="Google Shape;347;p34"/>
          <p:cNvGrpSpPr/>
          <p:nvPr/>
        </p:nvGrpSpPr>
        <p:grpSpPr>
          <a:xfrm>
            <a:off x="1751043" y="2740657"/>
            <a:ext cx="1469911" cy="2139192"/>
            <a:chOff x="3558087" y="-267217"/>
            <a:chExt cx="1839228" cy="2622523"/>
          </a:xfrm>
        </p:grpSpPr>
        <p:sp>
          <p:nvSpPr>
            <p:cNvPr id="348" name="Google Shape;348;p34"/>
            <p:cNvSpPr/>
            <p:nvPr/>
          </p:nvSpPr>
          <p:spPr>
            <a:xfrm>
              <a:off x="3558087" y="1293992"/>
              <a:ext cx="1839228" cy="1061315"/>
            </a:xfrm>
            <a:custGeom>
              <a:rect b="b" l="l" r="r" t="t"/>
              <a:pathLst>
                <a:path extrusionOk="0" h="38876" w="67371">
                  <a:moveTo>
                    <a:pt x="33685" y="0"/>
                  </a:moveTo>
                  <a:cubicBezTo>
                    <a:pt x="24752" y="0"/>
                    <a:pt x="16184" y="2048"/>
                    <a:pt x="9866" y="5694"/>
                  </a:cubicBezTo>
                  <a:cubicBezTo>
                    <a:pt x="3549" y="9338"/>
                    <a:pt x="0" y="14282"/>
                    <a:pt x="0" y="19438"/>
                  </a:cubicBezTo>
                  <a:cubicBezTo>
                    <a:pt x="0" y="24593"/>
                    <a:pt x="3549" y="29537"/>
                    <a:pt x="9866" y="33182"/>
                  </a:cubicBezTo>
                  <a:cubicBezTo>
                    <a:pt x="16184" y="36827"/>
                    <a:pt x="24752" y="38875"/>
                    <a:pt x="33685" y="38875"/>
                  </a:cubicBezTo>
                  <a:cubicBezTo>
                    <a:pt x="42619" y="38875"/>
                    <a:pt x="51188" y="36827"/>
                    <a:pt x="57505" y="33182"/>
                  </a:cubicBezTo>
                  <a:cubicBezTo>
                    <a:pt x="63822" y="29537"/>
                    <a:pt x="67370" y="24593"/>
                    <a:pt x="67370" y="19438"/>
                  </a:cubicBezTo>
                  <a:cubicBezTo>
                    <a:pt x="67370" y="14282"/>
                    <a:pt x="63822" y="9338"/>
                    <a:pt x="57505" y="5694"/>
                  </a:cubicBezTo>
                  <a:cubicBezTo>
                    <a:pt x="51188" y="2048"/>
                    <a:pt x="42619" y="0"/>
                    <a:pt x="33685" y="0"/>
                  </a:cubicBezTo>
                  <a:close/>
                </a:path>
              </a:pathLst>
            </a:custGeom>
            <a:solidFill>
              <a:srgbClr val="90C4FE">
                <a:alpha val="39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 name="Google Shape;349;p34"/>
            <p:cNvGrpSpPr/>
            <p:nvPr/>
          </p:nvGrpSpPr>
          <p:grpSpPr>
            <a:xfrm>
              <a:off x="3643902" y="-267217"/>
              <a:ext cx="1671742" cy="2220340"/>
              <a:chOff x="3580725" y="2020075"/>
              <a:chExt cx="1344925" cy="1786275"/>
            </a:xfrm>
          </p:grpSpPr>
          <p:sp>
            <p:nvSpPr>
              <p:cNvPr id="350" name="Google Shape;350;p34"/>
              <p:cNvSpPr/>
              <p:nvPr/>
            </p:nvSpPr>
            <p:spPr>
              <a:xfrm>
                <a:off x="3681925" y="2020075"/>
                <a:ext cx="1243725" cy="1786275"/>
              </a:xfrm>
              <a:custGeom>
                <a:rect b="b" l="l" r="r" t="t"/>
                <a:pathLst>
                  <a:path extrusionOk="0" h="71451" w="49749">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4"/>
              <p:cNvSpPr/>
              <p:nvPr/>
            </p:nvSpPr>
            <p:spPr>
              <a:xfrm>
                <a:off x="3580725" y="2020075"/>
                <a:ext cx="1250250" cy="1786275"/>
              </a:xfrm>
              <a:custGeom>
                <a:rect b="b" l="l" r="r" t="t"/>
                <a:pathLst>
                  <a:path extrusionOk="0" h="71451" w="5001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4"/>
              <p:cNvSpPr/>
              <p:nvPr/>
            </p:nvSpPr>
            <p:spPr>
              <a:xfrm>
                <a:off x="3680303" y="2113921"/>
                <a:ext cx="1140025" cy="1511564"/>
              </a:xfrm>
              <a:custGeom>
                <a:rect b="b" l="l" r="r" t="t"/>
                <a:pathLst>
                  <a:path extrusionOk="0" h="60944" w="45601">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4"/>
              <p:cNvSpPr/>
              <p:nvPr/>
            </p:nvSpPr>
            <p:spPr>
              <a:xfrm>
                <a:off x="4237099" y="2051650"/>
                <a:ext cx="28700" cy="24925"/>
              </a:xfrm>
              <a:custGeom>
                <a:rect b="b" l="l" r="r" t="t"/>
                <a:pathLst>
                  <a:path extrusionOk="0" h="997" w="1148">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rgbClr val="0DA9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4"/>
              <p:cNvSpPr/>
              <p:nvPr/>
            </p:nvSpPr>
            <p:spPr>
              <a:xfrm>
                <a:off x="4179825" y="3667150"/>
                <a:ext cx="125000" cy="106825"/>
              </a:xfrm>
              <a:custGeom>
                <a:rect b="b" l="l" r="r" t="t"/>
                <a:pathLst>
                  <a:path extrusionOk="0" h="4273" w="500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rgbClr val="0DA9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5" name="Google Shape;355;p34"/>
          <p:cNvSpPr txBox="1"/>
          <p:nvPr/>
        </p:nvSpPr>
        <p:spPr>
          <a:xfrm>
            <a:off x="8041350" y="8895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56" name="Google Shape;356;p34"/>
          <p:cNvPicPr preferRelativeResize="0"/>
          <p:nvPr/>
        </p:nvPicPr>
        <p:blipFill>
          <a:blip r:embed="rId3">
            <a:alphaModFix/>
          </a:blip>
          <a:stretch>
            <a:fillRect/>
          </a:stretch>
        </p:blipFill>
        <p:spPr>
          <a:xfrm>
            <a:off x="1908725" y="2829225"/>
            <a:ext cx="1165326" cy="1601025"/>
          </a:xfrm>
          <a:prstGeom prst="rect">
            <a:avLst/>
          </a:prstGeom>
          <a:noFill/>
          <a:ln>
            <a:noFill/>
          </a:ln>
        </p:spPr>
      </p:pic>
      <p:pic>
        <p:nvPicPr>
          <p:cNvPr id="357" name="Google Shape;357;p34"/>
          <p:cNvPicPr preferRelativeResize="0"/>
          <p:nvPr/>
        </p:nvPicPr>
        <p:blipFill>
          <a:blip r:embed="rId4">
            <a:alphaModFix/>
          </a:blip>
          <a:stretch>
            <a:fillRect/>
          </a:stretch>
        </p:blipFill>
        <p:spPr>
          <a:xfrm>
            <a:off x="6379150" y="3021225"/>
            <a:ext cx="803676" cy="1348751"/>
          </a:xfrm>
          <a:prstGeom prst="rect">
            <a:avLst/>
          </a:prstGeom>
          <a:noFill/>
          <a:ln>
            <a:noFill/>
          </a:ln>
        </p:spPr>
      </p:pic>
      <p:pic>
        <p:nvPicPr>
          <p:cNvPr id="358" name="Google Shape;358;p34"/>
          <p:cNvPicPr preferRelativeResize="0"/>
          <p:nvPr/>
        </p:nvPicPr>
        <p:blipFill>
          <a:blip r:embed="rId5">
            <a:alphaModFix/>
          </a:blip>
          <a:stretch>
            <a:fillRect/>
          </a:stretch>
        </p:blipFill>
        <p:spPr>
          <a:xfrm>
            <a:off x="3420800" y="1206925"/>
            <a:ext cx="2742550" cy="1814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5"/>
          <p:cNvSpPr txBox="1"/>
          <p:nvPr>
            <p:ph type="title"/>
          </p:nvPr>
        </p:nvSpPr>
        <p:spPr>
          <a:xfrm>
            <a:off x="2400250" y="5308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latin typeface="Comfortaa"/>
                <a:ea typeface="Comfortaa"/>
                <a:cs typeface="Comfortaa"/>
                <a:sym typeface="Comfortaa"/>
              </a:rPr>
              <a:t>Strumenti utilizzati (1/7)</a:t>
            </a:r>
            <a:endParaRPr>
              <a:latin typeface="Comfortaa"/>
              <a:ea typeface="Comfortaa"/>
              <a:cs typeface="Comfortaa"/>
              <a:sym typeface="Comfortaa"/>
            </a:endParaRPr>
          </a:p>
        </p:txBody>
      </p:sp>
      <p:sp>
        <p:nvSpPr>
          <p:cNvPr id="87" name="Google Shape;87;p15"/>
          <p:cNvSpPr/>
          <p:nvPr/>
        </p:nvSpPr>
        <p:spPr>
          <a:xfrm rot="-5400000">
            <a:off x="4755050" y="-108725"/>
            <a:ext cx="3102900" cy="5883600"/>
          </a:xfrm>
          <a:prstGeom prst="round2SameRect">
            <a:avLst>
              <a:gd fmla="val 50000" name="adj1"/>
              <a:gd fmla="val 0" name="adj2"/>
            </a:avLst>
          </a:prstGeom>
          <a:solidFill>
            <a:srgbClr val="FFE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88" name="Google Shape;88;p15"/>
          <p:cNvSpPr txBox="1"/>
          <p:nvPr/>
        </p:nvSpPr>
        <p:spPr>
          <a:xfrm flipH="1">
            <a:off x="4026275" y="1494113"/>
            <a:ext cx="4450500" cy="87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sz="2700">
                <a:solidFill>
                  <a:srgbClr val="0C343D"/>
                </a:solidFill>
                <a:latin typeface="Comfortaa"/>
                <a:ea typeface="Comfortaa"/>
                <a:cs typeface="Comfortaa"/>
                <a:sym typeface="Comfortaa"/>
              </a:rPr>
              <a:t>VAGRANT</a:t>
            </a:r>
            <a:endParaRPr b="1" sz="2700">
              <a:solidFill>
                <a:srgbClr val="0C343D"/>
              </a:solidFill>
              <a:latin typeface="Comfortaa"/>
              <a:ea typeface="Comfortaa"/>
              <a:cs typeface="Comfortaa"/>
              <a:sym typeface="Comfortaa"/>
            </a:endParaRPr>
          </a:p>
        </p:txBody>
      </p:sp>
      <p:pic>
        <p:nvPicPr>
          <p:cNvPr id="89" name="Google Shape;89;p15"/>
          <p:cNvPicPr preferRelativeResize="0"/>
          <p:nvPr/>
        </p:nvPicPr>
        <p:blipFill>
          <a:blip r:embed="rId3">
            <a:alphaModFix/>
          </a:blip>
          <a:stretch>
            <a:fillRect/>
          </a:stretch>
        </p:blipFill>
        <p:spPr>
          <a:xfrm>
            <a:off x="299025" y="1281625"/>
            <a:ext cx="2795067" cy="3407800"/>
          </a:xfrm>
          <a:prstGeom prst="rect">
            <a:avLst/>
          </a:prstGeom>
          <a:noFill/>
          <a:ln>
            <a:noFill/>
          </a:ln>
        </p:spPr>
      </p:pic>
      <p:sp>
        <p:nvSpPr>
          <p:cNvPr id="90" name="Google Shape;90;p15"/>
          <p:cNvSpPr txBox="1"/>
          <p:nvPr/>
        </p:nvSpPr>
        <p:spPr>
          <a:xfrm>
            <a:off x="3902750" y="2138925"/>
            <a:ext cx="49629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rgbClr val="0C343D"/>
                </a:solidFill>
                <a:latin typeface="Lato"/>
                <a:ea typeface="Lato"/>
                <a:cs typeface="Lato"/>
                <a:sym typeface="Lato"/>
              </a:rPr>
              <a:t>E’ uno strumento per costruire e gestire ambienti di macchine virtuali in modo semplice </a:t>
            </a:r>
            <a:endParaRPr>
              <a:solidFill>
                <a:srgbClr val="0C343D"/>
              </a:solidFill>
              <a:latin typeface="Lato"/>
              <a:ea typeface="Lato"/>
              <a:cs typeface="Lato"/>
              <a:sym typeface="Lato"/>
            </a:endParaRPr>
          </a:p>
          <a:p>
            <a:pPr indent="0" lvl="0" marL="0" rtl="0" algn="l">
              <a:spcBef>
                <a:spcPts val="0"/>
              </a:spcBef>
              <a:spcAft>
                <a:spcPts val="0"/>
              </a:spcAft>
              <a:buNone/>
            </a:pPr>
            <a:r>
              <a:t/>
            </a:r>
            <a:endParaRPr>
              <a:solidFill>
                <a:srgbClr val="0C343D"/>
              </a:solidFill>
              <a:latin typeface="Lato"/>
              <a:ea typeface="Lato"/>
              <a:cs typeface="Lato"/>
              <a:sym typeface="Lato"/>
            </a:endParaRPr>
          </a:p>
          <a:p>
            <a:pPr indent="0" lvl="0" marL="0" rtl="0" algn="l">
              <a:spcBef>
                <a:spcPts val="0"/>
              </a:spcBef>
              <a:spcAft>
                <a:spcPts val="0"/>
              </a:spcAft>
              <a:buNone/>
            </a:pPr>
            <a:r>
              <a:rPr lang="it">
                <a:solidFill>
                  <a:srgbClr val="0C343D"/>
                </a:solidFill>
                <a:latin typeface="Lato"/>
                <a:ea typeface="Lato"/>
                <a:cs typeface="Lato"/>
                <a:sym typeface="Lato"/>
              </a:rPr>
              <a:t>Si focalizza sull’automatizzazione</a:t>
            </a:r>
            <a:endParaRPr>
              <a:solidFill>
                <a:srgbClr val="0C343D"/>
              </a:solidFill>
              <a:latin typeface="Lato"/>
              <a:ea typeface="Lato"/>
              <a:cs typeface="Lato"/>
              <a:sym typeface="Lato"/>
            </a:endParaRPr>
          </a:p>
          <a:p>
            <a:pPr indent="0" lvl="0" marL="0" rtl="0" algn="l">
              <a:spcBef>
                <a:spcPts val="0"/>
              </a:spcBef>
              <a:spcAft>
                <a:spcPts val="0"/>
              </a:spcAft>
              <a:buNone/>
            </a:pPr>
            <a:r>
              <a:t/>
            </a:r>
            <a:endParaRPr>
              <a:solidFill>
                <a:srgbClr val="0C343D"/>
              </a:solidFill>
              <a:latin typeface="Lato"/>
              <a:ea typeface="Lato"/>
              <a:cs typeface="Lato"/>
              <a:sym typeface="Lato"/>
            </a:endParaRPr>
          </a:p>
          <a:p>
            <a:pPr indent="0" lvl="0" marL="0" rtl="0" algn="l">
              <a:spcBef>
                <a:spcPts val="0"/>
              </a:spcBef>
              <a:spcAft>
                <a:spcPts val="0"/>
              </a:spcAft>
              <a:buNone/>
            </a:pPr>
            <a:r>
              <a:rPr lang="it">
                <a:solidFill>
                  <a:srgbClr val="0C343D"/>
                </a:solidFill>
                <a:latin typeface="Lato"/>
                <a:ea typeface="Lato"/>
                <a:cs typeface="Lato"/>
                <a:sym typeface="Lato"/>
              </a:rPr>
              <a:t>Permette di creare e configurare ambienti facilmente riproducibili</a:t>
            </a:r>
            <a:endParaRPr>
              <a:solidFill>
                <a:srgbClr val="0C343D"/>
              </a:solidFill>
              <a:latin typeface="Lato"/>
              <a:ea typeface="Lato"/>
              <a:cs typeface="Lato"/>
              <a:sym typeface="Lato"/>
            </a:endParaRPr>
          </a:p>
        </p:txBody>
      </p:sp>
      <p:sp>
        <p:nvSpPr>
          <p:cNvPr id="91" name="Google Shape;91;p15"/>
          <p:cNvSpPr/>
          <p:nvPr/>
        </p:nvSpPr>
        <p:spPr>
          <a:xfrm flipH="1">
            <a:off x="3724173" y="22108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5"/>
          <p:cNvSpPr/>
          <p:nvPr/>
        </p:nvSpPr>
        <p:spPr>
          <a:xfrm flipH="1">
            <a:off x="3724173" y="2729595"/>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5"/>
          <p:cNvSpPr/>
          <p:nvPr/>
        </p:nvSpPr>
        <p:spPr>
          <a:xfrm flipH="1">
            <a:off x="3724173" y="324835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6"/>
          <p:cNvSpPr txBox="1"/>
          <p:nvPr>
            <p:ph type="title"/>
          </p:nvPr>
        </p:nvSpPr>
        <p:spPr>
          <a:xfrm>
            <a:off x="2400250" y="5308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latin typeface="Comfortaa"/>
                <a:ea typeface="Comfortaa"/>
                <a:cs typeface="Comfortaa"/>
                <a:sym typeface="Comfortaa"/>
              </a:rPr>
              <a:t>Strumenti utilizzati (2/7)</a:t>
            </a:r>
            <a:endParaRPr>
              <a:latin typeface="Comfortaa"/>
              <a:ea typeface="Comfortaa"/>
              <a:cs typeface="Comfortaa"/>
              <a:sym typeface="Comfortaa"/>
            </a:endParaRPr>
          </a:p>
        </p:txBody>
      </p:sp>
      <p:sp>
        <p:nvSpPr>
          <p:cNvPr id="99" name="Google Shape;99;p16"/>
          <p:cNvSpPr/>
          <p:nvPr/>
        </p:nvSpPr>
        <p:spPr>
          <a:xfrm rot="-5400000">
            <a:off x="4755050" y="-108725"/>
            <a:ext cx="3102900" cy="5883600"/>
          </a:xfrm>
          <a:prstGeom prst="round2SameRect">
            <a:avLst>
              <a:gd fmla="val 50000" name="adj1"/>
              <a:gd fmla="val 0" name="adj2"/>
            </a:avLst>
          </a:prstGeom>
          <a:solidFill>
            <a:srgbClr val="FFE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00" name="Google Shape;100;p16"/>
          <p:cNvSpPr txBox="1"/>
          <p:nvPr/>
        </p:nvSpPr>
        <p:spPr>
          <a:xfrm flipH="1">
            <a:off x="4081250" y="1505388"/>
            <a:ext cx="4450500" cy="87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sz="2700">
                <a:solidFill>
                  <a:srgbClr val="0C343D"/>
                </a:solidFill>
                <a:latin typeface="Comfortaa"/>
                <a:ea typeface="Comfortaa"/>
                <a:cs typeface="Comfortaa"/>
                <a:sym typeface="Comfortaa"/>
              </a:rPr>
              <a:t>VIRTUALBOX</a:t>
            </a:r>
            <a:endParaRPr b="1" sz="2700">
              <a:solidFill>
                <a:srgbClr val="0C343D"/>
              </a:solidFill>
              <a:latin typeface="Comfortaa"/>
              <a:ea typeface="Comfortaa"/>
              <a:cs typeface="Comfortaa"/>
              <a:sym typeface="Comfortaa"/>
            </a:endParaRPr>
          </a:p>
        </p:txBody>
      </p:sp>
      <p:sp>
        <p:nvSpPr>
          <p:cNvPr id="101" name="Google Shape;101;p16"/>
          <p:cNvSpPr txBox="1"/>
          <p:nvPr/>
        </p:nvSpPr>
        <p:spPr>
          <a:xfrm>
            <a:off x="3902750" y="2059975"/>
            <a:ext cx="49629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rgbClr val="0C343D"/>
                </a:solidFill>
                <a:latin typeface="Lato"/>
                <a:ea typeface="Lato"/>
                <a:cs typeface="Lato"/>
                <a:sym typeface="Lato"/>
              </a:rPr>
              <a:t>E’ un </a:t>
            </a:r>
            <a:r>
              <a:rPr lang="it">
                <a:solidFill>
                  <a:srgbClr val="0C343D"/>
                </a:solidFill>
                <a:uFill>
                  <a:noFill/>
                </a:uFill>
                <a:latin typeface="Lato"/>
                <a:ea typeface="Lato"/>
                <a:cs typeface="Lato"/>
                <a:sym typeface="Lato"/>
                <a:hlinkClick r:id="rId3">
                  <a:extLst>
                    <a:ext uri="{A12FA001-AC4F-418D-AE19-62706E023703}">
                      <ahyp:hlinkClr val="tx"/>
                    </a:ext>
                  </a:extLst>
                </a:hlinkClick>
              </a:rPr>
              <a:t>software</a:t>
            </a:r>
            <a:r>
              <a:rPr lang="it">
                <a:solidFill>
                  <a:srgbClr val="0C343D"/>
                </a:solidFill>
                <a:latin typeface="Lato"/>
                <a:ea typeface="Lato"/>
                <a:cs typeface="Lato"/>
                <a:sym typeface="Lato"/>
              </a:rPr>
              <a:t> gratuito e </a:t>
            </a:r>
            <a:r>
              <a:rPr lang="it">
                <a:solidFill>
                  <a:srgbClr val="0C343D"/>
                </a:solidFill>
                <a:uFill>
                  <a:noFill/>
                </a:uFill>
                <a:latin typeface="Lato"/>
                <a:ea typeface="Lato"/>
                <a:cs typeface="Lato"/>
                <a:sym typeface="Lato"/>
                <a:hlinkClick r:id="rId4">
                  <a:extLst>
                    <a:ext uri="{A12FA001-AC4F-418D-AE19-62706E023703}">
                      <ahyp:hlinkClr val="tx"/>
                    </a:ext>
                  </a:extLst>
                </a:hlinkClick>
              </a:rPr>
              <a:t>open source</a:t>
            </a:r>
            <a:r>
              <a:rPr lang="it">
                <a:solidFill>
                  <a:srgbClr val="0C343D"/>
                </a:solidFill>
                <a:latin typeface="Lato"/>
                <a:ea typeface="Lato"/>
                <a:cs typeface="Lato"/>
                <a:sym typeface="Lato"/>
              </a:rPr>
              <a:t> per l'</a:t>
            </a:r>
            <a:r>
              <a:rPr lang="it">
                <a:solidFill>
                  <a:srgbClr val="0C343D"/>
                </a:solidFill>
                <a:uFill>
                  <a:noFill/>
                </a:uFill>
                <a:latin typeface="Lato"/>
                <a:ea typeface="Lato"/>
                <a:cs typeface="Lato"/>
                <a:sym typeface="Lato"/>
                <a:hlinkClick r:id="rId5">
                  <a:extLst>
                    <a:ext uri="{A12FA001-AC4F-418D-AE19-62706E023703}">
                      <ahyp:hlinkClr val="tx"/>
                    </a:ext>
                  </a:extLst>
                </a:hlinkClick>
              </a:rPr>
              <a:t>esecuzione</a:t>
            </a:r>
            <a:r>
              <a:rPr lang="it">
                <a:solidFill>
                  <a:srgbClr val="0C343D"/>
                </a:solidFill>
                <a:latin typeface="Lato"/>
                <a:ea typeface="Lato"/>
                <a:cs typeface="Lato"/>
                <a:sym typeface="Lato"/>
              </a:rPr>
              <a:t> di </a:t>
            </a:r>
            <a:r>
              <a:rPr lang="it">
                <a:solidFill>
                  <a:srgbClr val="0C343D"/>
                </a:solidFill>
                <a:uFill>
                  <a:noFill/>
                </a:uFill>
                <a:latin typeface="Lato"/>
                <a:ea typeface="Lato"/>
                <a:cs typeface="Lato"/>
                <a:sym typeface="Lato"/>
                <a:hlinkClick r:id="rId6">
                  <a:extLst>
                    <a:ext uri="{A12FA001-AC4F-418D-AE19-62706E023703}">
                      <ahyp:hlinkClr val="tx"/>
                    </a:ext>
                  </a:extLst>
                </a:hlinkClick>
              </a:rPr>
              <a:t>macchine virtuali</a:t>
            </a:r>
            <a:r>
              <a:rPr lang="it">
                <a:solidFill>
                  <a:srgbClr val="0C343D"/>
                </a:solidFill>
                <a:latin typeface="Lato"/>
                <a:ea typeface="Lato"/>
                <a:cs typeface="Lato"/>
                <a:sym typeface="Lato"/>
              </a:rPr>
              <a:t> </a:t>
            </a:r>
            <a:endParaRPr>
              <a:solidFill>
                <a:srgbClr val="0C343D"/>
              </a:solidFill>
              <a:latin typeface="Lato"/>
              <a:ea typeface="Lato"/>
              <a:cs typeface="Lato"/>
              <a:sym typeface="Lato"/>
            </a:endParaRPr>
          </a:p>
          <a:p>
            <a:pPr indent="0" lvl="0" marL="0" rtl="0" algn="l">
              <a:spcBef>
                <a:spcPts val="0"/>
              </a:spcBef>
              <a:spcAft>
                <a:spcPts val="0"/>
              </a:spcAft>
              <a:buNone/>
            </a:pPr>
            <a:r>
              <a:t/>
            </a:r>
            <a:endParaRPr>
              <a:solidFill>
                <a:srgbClr val="0C343D"/>
              </a:solidFill>
              <a:latin typeface="Lato"/>
              <a:ea typeface="Lato"/>
              <a:cs typeface="Lato"/>
              <a:sym typeface="Lato"/>
            </a:endParaRPr>
          </a:p>
          <a:p>
            <a:pPr indent="0" lvl="0" marL="0" rtl="0" algn="l">
              <a:spcBef>
                <a:spcPts val="0"/>
              </a:spcBef>
              <a:spcAft>
                <a:spcPts val="0"/>
              </a:spcAft>
              <a:buNone/>
            </a:pPr>
            <a:r>
              <a:rPr lang="it">
                <a:solidFill>
                  <a:srgbClr val="0C343D"/>
                </a:solidFill>
                <a:latin typeface="Lato"/>
                <a:ea typeface="Lato"/>
                <a:cs typeface="Lato"/>
                <a:sym typeface="Lato"/>
              </a:rPr>
              <a:t>Supporta </a:t>
            </a:r>
            <a:r>
              <a:rPr lang="it">
                <a:solidFill>
                  <a:srgbClr val="0C343D"/>
                </a:solidFill>
                <a:uFill>
                  <a:noFill/>
                </a:uFill>
                <a:latin typeface="Lato"/>
                <a:ea typeface="Lato"/>
                <a:cs typeface="Lato"/>
                <a:sym typeface="Lato"/>
                <a:hlinkClick r:id="rId7">
                  <a:extLst>
                    <a:ext uri="{A12FA001-AC4F-418D-AE19-62706E023703}">
                      <ahyp:hlinkClr val="tx"/>
                    </a:ext>
                  </a:extLst>
                </a:hlinkClick>
              </a:rPr>
              <a:t>Windows</a:t>
            </a:r>
            <a:r>
              <a:rPr lang="it">
                <a:solidFill>
                  <a:srgbClr val="0C343D"/>
                </a:solidFill>
                <a:latin typeface="Lato"/>
                <a:ea typeface="Lato"/>
                <a:cs typeface="Lato"/>
                <a:sym typeface="Lato"/>
              </a:rPr>
              <a:t>, </a:t>
            </a:r>
            <a:r>
              <a:rPr lang="it">
                <a:solidFill>
                  <a:srgbClr val="0C343D"/>
                </a:solidFill>
                <a:uFill>
                  <a:noFill/>
                </a:uFill>
                <a:latin typeface="Lato"/>
                <a:ea typeface="Lato"/>
                <a:cs typeface="Lato"/>
                <a:sym typeface="Lato"/>
                <a:hlinkClick r:id="rId8">
                  <a:extLst>
                    <a:ext uri="{A12FA001-AC4F-418D-AE19-62706E023703}">
                      <ahyp:hlinkClr val="tx"/>
                    </a:ext>
                  </a:extLst>
                </a:hlinkClick>
              </a:rPr>
              <a:t>GNU/Linux</a:t>
            </a:r>
            <a:r>
              <a:rPr lang="it">
                <a:solidFill>
                  <a:srgbClr val="0C343D"/>
                </a:solidFill>
                <a:latin typeface="Lato"/>
                <a:ea typeface="Lato"/>
                <a:cs typeface="Lato"/>
                <a:sym typeface="Lato"/>
              </a:rPr>
              <a:t> e </a:t>
            </a:r>
            <a:r>
              <a:rPr lang="it">
                <a:solidFill>
                  <a:srgbClr val="0C343D"/>
                </a:solidFill>
                <a:uFill>
                  <a:noFill/>
                </a:uFill>
                <a:latin typeface="Lato"/>
                <a:ea typeface="Lato"/>
                <a:cs typeface="Lato"/>
                <a:sym typeface="Lato"/>
                <a:hlinkClick r:id="rId9">
                  <a:extLst>
                    <a:ext uri="{A12FA001-AC4F-418D-AE19-62706E023703}">
                      <ahyp:hlinkClr val="tx"/>
                    </a:ext>
                  </a:extLst>
                </a:hlinkClick>
              </a:rPr>
              <a:t>macOS</a:t>
            </a:r>
            <a:r>
              <a:rPr lang="it">
                <a:solidFill>
                  <a:srgbClr val="0C343D"/>
                </a:solidFill>
                <a:latin typeface="Lato"/>
                <a:ea typeface="Lato"/>
                <a:cs typeface="Lato"/>
                <a:sym typeface="Lato"/>
              </a:rPr>
              <a:t> come </a:t>
            </a:r>
            <a:r>
              <a:rPr lang="it">
                <a:solidFill>
                  <a:srgbClr val="0C343D"/>
                </a:solidFill>
                <a:uFill>
                  <a:noFill/>
                </a:uFill>
                <a:latin typeface="Lato"/>
                <a:ea typeface="Lato"/>
                <a:cs typeface="Lato"/>
                <a:sym typeface="Lato"/>
                <a:hlinkClick r:id="rId10">
                  <a:extLst>
                    <a:ext uri="{A12FA001-AC4F-418D-AE19-62706E023703}">
                      <ahyp:hlinkClr val="tx"/>
                    </a:ext>
                  </a:extLst>
                </a:hlinkClick>
              </a:rPr>
              <a:t>sistemi operativi</a:t>
            </a:r>
            <a:r>
              <a:rPr lang="it">
                <a:solidFill>
                  <a:srgbClr val="0C343D"/>
                </a:solidFill>
                <a:latin typeface="Lato"/>
                <a:ea typeface="Lato"/>
                <a:cs typeface="Lato"/>
                <a:sym typeface="Lato"/>
              </a:rPr>
              <a:t> host</a:t>
            </a:r>
            <a:endParaRPr>
              <a:solidFill>
                <a:srgbClr val="0C343D"/>
              </a:solidFill>
              <a:latin typeface="Lato"/>
              <a:ea typeface="Lato"/>
              <a:cs typeface="Lato"/>
              <a:sym typeface="Lato"/>
            </a:endParaRPr>
          </a:p>
          <a:p>
            <a:pPr indent="0" lvl="0" marL="0" rtl="0" algn="l">
              <a:spcBef>
                <a:spcPts val="0"/>
              </a:spcBef>
              <a:spcAft>
                <a:spcPts val="0"/>
              </a:spcAft>
              <a:buNone/>
            </a:pPr>
            <a:r>
              <a:t/>
            </a:r>
            <a:endParaRPr>
              <a:solidFill>
                <a:srgbClr val="0C343D"/>
              </a:solidFill>
              <a:latin typeface="Lato"/>
              <a:ea typeface="Lato"/>
              <a:cs typeface="Lato"/>
              <a:sym typeface="Lato"/>
            </a:endParaRPr>
          </a:p>
          <a:p>
            <a:pPr indent="0" lvl="0" marL="0" rtl="0" algn="l">
              <a:spcBef>
                <a:spcPts val="0"/>
              </a:spcBef>
              <a:spcAft>
                <a:spcPts val="0"/>
              </a:spcAft>
              <a:buNone/>
            </a:pPr>
            <a:r>
              <a:rPr lang="it">
                <a:solidFill>
                  <a:srgbClr val="0C343D"/>
                </a:solidFill>
                <a:latin typeface="Lato"/>
                <a:ea typeface="Lato"/>
                <a:cs typeface="Lato"/>
                <a:sym typeface="Lato"/>
              </a:rPr>
              <a:t>Permette la  configurazione,  la creazione e l’utilizzo di più sistemi operativi nel proprio PC usando un solo sistema operativo</a:t>
            </a:r>
            <a:endParaRPr>
              <a:solidFill>
                <a:srgbClr val="0C343D"/>
              </a:solidFill>
              <a:latin typeface="Lato"/>
              <a:ea typeface="Lato"/>
              <a:cs typeface="Lato"/>
              <a:sym typeface="Lato"/>
            </a:endParaRPr>
          </a:p>
        </p:txBody>
      </p:sp>
      <p:sp>
        <p:nvSpPr>
          <p:cNvPr id="102" name="Google Shape;102;p16"/>
          <p:cNvSpPr/>
          <p:nvPr/>
        </p:nvSpPr>
        <p:spPr>
          <a:xfrm flipH="1">
            <a:off x="3724173" y="21661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6"/>
          <p:cNvSpPr/>
          <p:nvPr/>
        </p:nvSpPr>
        <p:spPr>
          <a:xfrm flipH="1">
            <a:off x="3724173" y="279748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flipH="1">
            <a:off x="3724173" y="34288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 name="Google Shape;105;p16"/>
          <p:cNvPicPr preferRelativeResize="0"/>
          <p:nvPr/>
        </p:nvPicPr>
        <p:blipFill>
          <a:blip r:embed="rId11">
            <a:alphaModFix/>
          </a:blip>
          <a:stretch>
            <a:fillRect/>
          </a:stretch>
        </p:blipFill>
        <p:spPr>
          <a:xfrm>
            <a:off x="395050" y="1331050"/>
            <a:ext cx="3059900" cy="3059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2400250" y="5308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latin typeface="Comfortaa"/>
                <a:ea typeface="Comfortaa"/>
                <a:cs typeface="Comfortaa"/>
                <a:sym typeface="Comfortaa"/>
              </a:rPr>
              <a:t>Strumenti utilizzati (3/7)</a:t>
            </a:r>
            <a:endParaRPr>
              <a:latin typeface="Comfortaa"/>
              <a:ea typeface="Comfortaa"/>
              <a:cs typeface="Comfortaa"/>
              <a:sym typeface="Comfortaa"/>
            </a:endParaRPr>
          </a:p>
        </p:txBody>
      </p:sp>
      <p:sp>
        <p:nvSpPr>
          <p:cNvPr id="111" name="Google Shape;111;p17"/>
          <p:cNvSpPr/>
          <p:nvPr/>
        </p:nvSpPr>
        <p:spPr>
          <a:xfrm rot="-5400000">
            <a:off x="4516550" y="129750"/>
            <a:ext cx="3579900" cy="5883600"/>
          </a:xfrm>
          <a:prstGeom prst="round2SameRect">
            <a:avLst>
              <a:gd fmla="val 50000" name="adj1"/>
              <a:gd fmla="val 0" name="adj2"/>
            </a:avLst>
          </a:prstGeom>
          <a:solidFill>
            <a:srgbClr val="FFE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12" name="Google Shape;112;p17"/>
          <p:cNvSpPr txBox="1"/>
          <p:nvPr/>
        </p:nvSpPr>
        <p:spPr>
          <a:xfrm flipH="1">
            <a:off x="4081250" y="1505388"/>
            <a:ext cx="4450500" cy="87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sz="2700">
                <a:solidFill>
                  <a:srgbClr val="0C343D"/>
                </a:solidFill>
                <a:latin typeface="Comfortaa"/>
                <a:ea typeface="Comfortaa"/>
                <a:cs typeface="Comfortaa"/>
                <a:sym typeface="Comfortaa"/>
              </a:rPr>
              <a:t>DOCKER</a:t>
            </a:r>
            <a:endParaRPr b="1" sz="2700">
              <a:solidFill>
                <a:srgbClr val="0C343D"/>
              </a:solidFill>
              <a:latin typeface="Comfortaa"/>
              <a:ea typeface="Comfortaa"/>
              <a:cs typeface="Comfortaa"/>
              <a:sym typeface="Comfortaa"/>
            </a:endParaRPr>
          </a:p>
        </p:txBody>
      </p:sp>
      <p:sp>
        <p:nvSpPr>
          <p:cNvPr id="113" name="Google Shape;113;p17"/>
          <p:cNvSpPr txBox="1"/>
          <p:nvPr/>
        </p:nvSpPr>
        <p:spPr>
          <a:xfrm>
            <a:off x="4127500" y="1981000"/>
            <a:ext cx="4962900" cy="297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300">
                <a:solidFill>
                  <a:srgbClr val="0C343D"/>
                </a:solidFill>
                <a:latin typeface="Lato"/>
                <a:ea typeface="Lato"/>
                <a:cs typeface="Lato"/>
                <a:sym typeface="Lato"/>
              </a:rPr>
              <a:t>Progetto </a:t>
            </a:r>
            <a:r>
              <a:rPr lang="it" sz="1300">
                <a:solidFill>
                  <a:srgbClr val="0C343D"/>
                </a:solidFill>
                <a:uFill>
                  <a:noFill/>
                </a:uFill>
                <a:latin typeface="Lato"/>
                <a:ea typeface="Lato"/>
                <a:cs typeface="Lato"/>
                <a:sym typeface="Lato"/>
                <a:hlinkClick r:id="rId3">
                  <a:extLst>
                    <a:ext uri="{A12FA001-AC4F-418D-AE19-62706E023703}">
                      <ahyp:hlinkClr val="tx"/>
                    </a:ext>
                  </a:extLst>
                </a:hlinkClick>
              </a:rPr>
              <a:t>open-source</a:t>
            </a:r>
            <a:r>
              <a:rPr lang="it" sz="1300">
                <a:solidFill>
                  <a:srgbClr val="0C343D"/>
                </a:solidFill>
                <a:latin typeface="Lato"/>
                <a:ea typeface="Lato"/>
                <a:cs typeface="Lato"/>
                <a:sym typeface="Lato"/>
              </a:rPr>
              <a:t> che automatizza lo sviluppo di </a:t>
            </a:r>
            <a:r>
              <a:rPr lang="it" sz="1300">
                <a:solidFill>
                  <a:srgbClr val="0C343D"/>
                </a:solidFill>
                <a:uFill>
                  <a:noFill/>
                </a:uFill>
                <a:latin typeface="Lato"/>
                <a:ea typeface="Lato"/>
                <a:cs typeface="Lato"/>
                <a:sym typeface="Lato"/>
                <a:hlinkClick r:id="rId4">
                  <a:extLst>
                    <a:ext uri="{A12FA001-AC4F-418D-AE19-62706E023703}">
                      <ahyp:hlinkClr val="tx"/>
                    </a:ext>
                  </a:extLst>
                </a:hlinkClick>
              </a:rPr>
              <a:t>applicazioni</a:t>
            </a:r>
            <a:r>
              <a:rPr lang="it" sz="1300">
                <a:solidFill>
                  <a:srgbClr val="0C343D"/>
                </a:solidFill>
                <a:latin typeface="Lato"/>
                <a:ea typeface="Lato"/>
                <a:cs typeface="Lato"/>
                <a:sym typeface="Lato"/>
              </a:rPr>
              <a:t> all'interno di contenitori software </a:t>
            </a:r>
            <a:endParaRPr sz="1300">
              <a:solidFill>
                <a:srgbClr val="0C343D"/>
              </a:solidFill>
              <a:latin typeface="Lato"/>
              <a:ea typeface="Lato"/>
              <a:cs typeface="Lato"/>
              <a:sym typeface="Lato"/>
            </a:endParaRPr>
          </a:p>
          <a:p>
            <a:pPr indent="0" lvl="0" marL="0" rtl="0" algn="l">
              <a:spcBef>
                <a:spcPts val="0"/>
              </a:spcBef>
              <a:spcAft>
                <a:spcPts val="0"/>
              </a:spcAft>
              <a:buNone/>
            </a:pPr>
            <a:r>
              <a:t/>
            </a:r>
            <a:endParaRPr sz="1300">
              <a:solidFill>
                <a:srgbClr val="0C343D"/>
              </a:solidFill>
              <a:latin typeface="Lato"/>
              <a:ea typeface="Lato"/>
              <a:cs typeface="Lato"/>
              <a:sym typeface="Lato"/>
            </a:endParaRPr>
          </a:p>
          <a:p>
            <a:pPr indent="0" lvl="0" marL="0" rtl="0" algn="l">
              <a:spcBef>
                <a:spcPts val="0"/>
              </a:spcBef>
              <a:spcAft>
                <a:spcPts val="0"/>
              </a:spcAft>
              <a:buNone/>
            </a:pPr>
            <a:r>
              <a:rPr lang="it" sz="1300">
                <a:solidFill>
                  <a:srgbClr val="0C343D"/>
                </a:solidFill>
                <a:latin typeface="Lato"/>
                <a:ea typeface="Lato"/>
                <a:cs typeface="Lato"/>
                <a:sym typeface="Lato"/>
              </a:rPr>
              <a:t>Fornisce un'astrazione a livello di sistema operativo di </a:t>
            </a:r>
            <a:r>
              <a:rPr lang="it" sz="1300">
                <a:solidFill>
                  <a:srgbClr val="0C343D"/>
                </a:solidFill>
                <a:uFill>
                  <a:noFill/>
                </a:uFill>
                <a:latin typeface="Lato"/>
                <a:ea typeface="Lato"/>
                <a:cs typeface="Lato"/>
                <a:sym typeface="Lato"/>
                <a:hlinkClick r:id="rId5">
                  <a:extLst>
                    <a:ext uri="{A12FA001-AC4F-418D-AE19-62706E023703}">
                      <ahyp:hlinkClr val="tx"/>
                    </a:ext>
                  </a:extLst>
                </a:hlinkClick>
              </a:rPr>
              <a:t>Linux</a:t>
            </a:r>
            <a:r>
              <a:rPr lang="it" sz="1300">
                <a:solidFill>
                  <a:srgbClr val="0C343D"/>
                </a:solidFill>
                <a:latin typeface="Lato"/>
                <a:ea typeface="Lato"/>
                <a:cs typeface="Lato"/>
                <a:sym typeface="Lato"/>
              </a:rPr>
              <a:t> tramite la virtualizzazione</a:t>
            </a:r>
            <a:endParaRPr sz="1300">
              <a:solidFill>
                <a:srgbClr val="0C343D"/>
              </a:solidFill>
              <a:latin typeface="Lato"/>
              <a:ea typeface="Lato"/>
              <a:cs typeface="Lato"/>
              <a:sym typeface="Lato"/>
            </a:endParaRPr>
          </a:p>
          <a:p>
            <a:pPr indent="0" lvl="0" marL="0" rtl="0" algn="l">
              <a:lnSpc>
                <a:spcPct val="115000"/>
              </a:lnSpc>
              <a:spcBef>
                <a:spcPts val="500"/>
              </a:spcBef>
              <a:spcAft>
                <a:spcPts val="0"/>
              </a:spcAft>
              <a:buNone/>
            </a:pPr>
            <a:r>
              <a:rPr lang="it" sz="1300">
                <a:solidFill>
                  <a:srgbClr val="0C343D"/>
                </a:solidFill>
                <a:latin typeface="Lato"/>
                <a:ea typeface="Lato"/>
                <a:cs typeface="Lato"/>
                <a:sym typeface="Lato"/>
              </a:rPr>
              <a:t>Implementa </a:t>
            </a:r>
            <a:r>
              <a:rPr lang="it" sz="1300">
                <a:solidFill>
                  <a:srgbClr val="0C343D"/>
                </a:solidFill>
                <a:uFill>
                  <a:noFill/>
                </a:uFill>
                <a:latin typeface="Lato"/>
                <a:ea typeface="Lato"/>
                <a:cs typeface="Lato"/>
                <a:sym typeface="Lato"/>
                <a:hlinkClick r:id="rId6">
                  <a:extLst>
                    <a:ext uri="{A12FA001-AC4F-418D-AE19-62706E023703}">
                      <ahyp:hlinkClr val="tx"/>
                    </a:ext>
                  </a:extLst>
                </a:hlinkClick>
              </a:rPr>
              <a:t>API</a:t>
            </a:r>
            <a:r>
              <a:rPr lang="it" sz="1300">
                <a:solidFill>
                  <a:srgbClr val="0C343D"/>
                </a:solidFill>
                <a:latin typeface="Lato"/>
                <a:ea typeface="Lato"/>
                <a:cs typeface="Lato"/>
                <a:sym typeface="Lato"/>
              </a:rPr>
              <a:t> di alto livello per gestire container che eseguono processi in ambienti isolati, utilizzando le funzionalità del kernel e sfruttando l'isolamento delle risorse (per mezzo di containers);</a:t>
            </a:r>
            <a:endParaRPr sz="1300">
              <a:solidFill>
                <a:srgbClr val="0C343D"/>
              </a:solidFill>
              <a:latin typeface="Lato"/>
              <a:ea typeface="Lato"/>
              <a:cs typeface="Lato"/>
              <a:sym typeface="Lato"/>
            </a:endParaRPr>
          </a:p>
          <a:p>
            <a:pPr indent="0" lvl="0" marL="0" rtl="0" algn="l">
              <a:lnSpc>
                <a:spcPct val="115000"/>
              </a:lnSpc>
              <a:spcBef>
                <a:spcPts val="500"/>
              </a:spcBef>
              <a:spcAft>
                <a:spcPts val="0"/>
              </a:spcAft>
              <a:buClr>
                <a:schemeClr val="dk2"/>
              </a:buClr>
              <a:buSzPts val="1100"/>
              <a:buFont typeface="Arial"/>
              <a:buNone/>
            </a:pPr>
            <a:r>
              <a:rPr lang="it" sz="1300">
                <a:solidFill>
                  <a:srgbClr val="0C343D"/>
                </a:solidFill>
                <a:latin typeface="Lato"/>
                <a:ea typeface="Lato"/>
                <a:cs typeface="Lato"/>
                <a:sym typeface="Lato"/>
              </a:rPr>
              <a:t>Semplifica la creazione di </a:t>
            </a:r>
            <a:r>
              <a:rPr lang="it" sz="1300">
                <a:solidFill>
                  <a:srgbClr val="0C343D"/>
                </a:solidFill>
                <a:uFill>
                  <a:noFill/>
                </a:uFill>
                <a:latin typeface="Lato"/>
                <a:ea typeface="Lato"/>
                <a:cs typeface="Lato"/>
                <a:sym typeface="Lato"/>
                <a:hlinkClick r:id="rId7">
                  <a:extLst>
                    <a:ext uri="{A12FA001-AC4F-418D-AE19-62706E023703}">
                      <ahyp:hlinkClr val="tx"/>
                    </a:ext>
                  </a:extLst>
                </a:hlinkClick>
              </a:rPr>
              <a:t>sistemi distribuiti</a:t>
            </a:r>
            <a:r>
              <a:rPr lang="it" sz="1300">
                <a:solidFill>
                  <a:srgbClr val="0C343D"/>
                </a:solidFill>
                <a:latin typeface="Lato"/>
                <a:ea typeface="Lato"/>
                <a:cs typeface="Lato"/>
                <a:sym typeface="Lato"/>
              </a:rPr>
              <a:t>, permettendo a diverse applicazioni o processi di lavorare in modo autonomo sulla stessa macchina fisica o su diverse macchine virtuali</a:t>
            </a:r>
            <a:endParaRPr sz="1300">
              <a:solidFill>
                <a:srgbClr val="0C343D"/>
              </a:solidFill>
              <a:latin typeface="Lato"/>
              <a:ea typeface="Lato"/>
              <a:cs typeface="Lato"/>
              <a:sym typeface="Lato"/>
            </a:endParaRPr>
          </a:p>
          <a:p>
            <a:pPr indent="0" lvl="0" marL="0" rtl="0" algn="l">
              <a:spcBef>
                <a:spcPts val="500"/>
              </a:spcBef>
              <a:spcAft>
                <a:spcPts val="0"/>
              </a:spcAft>
              <a:buNone/>
            </a:pPr>
            <a:r>
              <a:t/>
            </a:r>
            <a:endParaRPr>
              <a:solidFill>
                <a:srgbClr val="0C343D"/>
              </a:solidFill>
              <a:latin typeface="Lato"/>
              <a:ea typeface="Lato"/>
              <a:cs typeface="Lato"/>
              <a:sym typeface="Lato"/>
            </a:endParaRPr>
          </a:p>
        </p:txBody>
      </p:sp>
      <p:sp>
        <p:nvSpPr>
          <p:cNvPr id="114" name="Google Shape;114;p17"/>
          <p:cNvSpPr/>
          <p:nvPr/>
        </p:nvSpPr>
        <p:spPr>
          <a:xfrm flipH="1">
            <a:off x="3902748" y="205335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7"/>
          <p:cNvSpPr/>
          <p:nvPr/>
        </p:nvSpPr>
        <p:spPr>
          <a:xfrm flipH="1">
            <a:off x="3902748" y="260032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7"/>
          <p:cNvSpPr/>
          <p:nvPr/>
        </p:nvSpPr>
        <p:spPr>
          <a:xfrm flipH="1">
            <a:off x="3902748" y="308265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 name="Google Shape;117;p17"/>
          <p:cNvPicPr preferRelativeResize="0"/>
          <p:nvPr/>
        </p:nvPicPr>
        <p:blipFill>
          <a:blip r:embed="rId8">
            <a:alphaModFix/>
          </a:blip>
          <a:stretch>
            <a:fillRect/>
          </a:stretch>
        </p:blipFill>
        <p:spPr>
          <a:xfrm>
            <a:off x="77025" y="1505400"/>
            <a:ext cx="3374025" cy="2532701"/>
          </a:xfrm>
          <a:prstGeom prst="rect">
            <a:avLst/>
          </a:prstGeom>
          <a:noFill/>
          <a:ln>
            <a:noFill/>
          </a:ln>
        </p:spPr>
      </p:pic>
      <p:sp>
        <p:nvSpPr>
          <p:cNvPr id="118" name="Google Shape;118;p17"/>
          <p:cNvSpPr/>
          <p:nvPr/>
        </p:nvSpPr>
        <p:spPr>
          <a:xfrm flipH="1">
            <a:off x="3902748" y="377528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8"/>
          <p:cNvSpPr txBox="1"/>
          <p:nvPr>
            <p:ph type="title"/>
          </p:nvPr>
        </p:nvSpPr>
        <p:spPr>
          <a:xfrm>
            <a:off x="2400250" y="5308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latin typeface="Comfortaa"/>
                <a:ea typeface="Comfortaa"/>
                <a:cs typeface="Comfortaa"/>
                <a:sym typeface="Comfortaa"/>
              </a:rPr>
              <a:t>Strumenti utilizzati (4/7)</a:t>
            </a:r>
            <a:endParaRPr>
              <a:latin typeface="Comfortaa"/>
              <a:ea typeface="Comfortaa"/>
              <a:cs typeface="Comfortaa"/>
              <a:sym typeface="Comfortaa"/>
            </a:endParaRPr>
          </a:p>
        </p:txBody>
      </p:sp>
      <p:sp>
        <p:nvSpPr>
          <p:cNvPr id="124" name="Google Shape;124;p18"/>
          <p:cNvSpPr/>
          <p:nvPr/>
        </p:nvSpPr>
        <p:spPr>
          <a:xfrm rot="-5400000">
            <a:off x="4516550" y="129750"/>
            <a:ext cx="3579900" cy="5883600"/>
          </a:xfrm>
          <a:prstGeom prst="round2SameRect">
            <a:avLst>
              <a:gd fmla="val 50000" name="adj1"/>
              <a:gd fmla="val 0" name="adj2"/>
            </a:avLst>
          </a:prstGeom>
          <a:solidFill>
            <a:srgbClr val="FFE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25" name="Google Shape;125;p18"/>
          <p:cNvSpPr txBox="1"/>
          <p:nvPr/>
        </p:nvSpPr>
        <p:spPr>
          <a:xfrm flipH="1">
            <a:off x="4081250" y="1505388"/>
            <a:ext cx="4450500" cy="87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sz="2700">
                <a:solidFill>
                  <a:srgbClr val="0C343D"/>
                </a:solidFill>
                <a:latin typeface="Comfortaa"/>
                <a:ea typeface="Comfortaa"/>
                <a:cs typeface="Comfortaa"/>
                <a:sym typeface="Comfortaa"/>
              </a:rPr>
              <a:t>OPENVSWITCH</a:t>
            </a:r>
            <a:endParaRPr b="1" sz="2700">
              <a:solidFill>
                <a:srgbClr val="0C343D"/>
              </a:solidFill>
              <a:latin typeface="Comfortaa"/>
              <a:ea typeface="Comfortaa"/>
              <a:cs typeface="Comfortaa"/>
              <a:sym typeface="Comfortaa"/>
            </a:endParaRPr>
          </a:p>
        </p:txBody>
      </p:sp>
      <p:sp>
        <p:nvSpPr>
          <p:cNvPr id="126" name="Google Shape;126;p18"/>
          <p:cNvSpPr txBox="1"/>
          <p:nvPr/>
        </p:nvSpPr>
        <p:spPr>
          <a:xfrm>
            <a:off x="4127500" y="2161475"/>
            <a:ext cx="4962900" cy="234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500"/>
              </a:spcBef>
              <a:spcAft>
                <a:spcPts val="0"/>
              </a:spcAft>
              <a:buNone/>
            </a:pPr>
            <a:r>
              <a:rPr lang="it">
                <a:solidFill>
                  <a:srgbClr val="0C343D"/>
                </a:solidFill>
                <a:latin typeface="Lato"/>
                <a:ea typeface="Lato"/>
                <a:cs typeface="Lato"/>
                <a:sym typeface="Lato"/>
              </a:rPr>
              <a:t>E’ un software open source che implementa uno switch virtuale a più livelli </a:t>
            </a:r>
            <a:endParaRPr>
              <a:solidFill>
                <a:srgbClr val="0C343D"/>
              </a:solidFill>
              <a:latin typeface="Lato"/>
              <a:ea typeface="Lato"/>
              <a:cs typeface="Lato"/>
              <a:sym typeface="Lato"/>
            </a:endParaRPr>
          </a:p>
          <a:p>
            <a:pPr indent="0" lvl="0" marL="0" rtl="0" algn="l">
              <a:lnSpc>
                <a:spcPct val="115000"/>
              </a:lnSpc>
              <a:spcBef>
                <a:spcPts val="500"/>
              </a:spcBef>
              <a:spcAft>
                <a:spcPts val="0"/>
              </a:spcAft>
              <a:buNone/>
            </a:pPr>
            <a:r>
              <a:t/>
            </a:r>
            <a:endParaRPr>
              <a:solidFill>
                <a:srgbClr val="0C343D"/>
              </a:solidFill>
              <a:latin typeface="Lato"/>
              <a:ea typeface="Lato"/>
              <a:cs typeface="Lato"/>
              <a:sym typeface="Lato"/>
            </a:endParaRPr>
          </a:p>
          <a:p>
            <a:pPr indent="0" lvl="0" marL="0" rtl="0" algn="l">
              <a:lnSpc>
                <a:spcPct val="115000"/>
              </a:lnSpc>
              <a:spcBef>
                <a:spcPts val="500"/>
              </a:spcBef>
              <a:spcAft>
                <a:spcPts val="0"/>
              </a:spcAft>
              <a:buNone/>
            </a:pPr>
            <a:r>
              <a:rPr lang="it">
                <a:solidFill>
                  <a:srgbClr val="0C343D"/>
                </a:solidFill>
                <a:latin typeface="Lato"/>
                <a:ea typeface="Lato"/>
                <a:cs typeface="Lato"/>
                <a:sym typeface="Lato"/>
              </a:rPr>
              <a:t>Supporta vari protocolli e standards utilizzati nelle reti di computer virtuali</a:t>
            </a:r>
            <a:endParaRPr>
              <a:solidFill>
                <a:srgbClr val="0C343D"/>
              </a:solidFill>
              <a:latin typeface="Lato"/>
              <a:ea typeface="Lato"/>
              <a:cs typeface="Lato"/>
              <a:sym typeface="Lato"/>
            </a:endParaRPr>
          </a:p>
          <a:p>
            <a:pPr indent="0" lvl="0" marL="0" rtl="0" algn="l">
              <a:lnSpc>
                <a:spcPct val="115000"/>
              </a:lnSpc>
              <a:spcBef>
                <a:spcPts val="500"/>
              </a:spcBef>
              <a:spcAft>
                <a:spcPts val="0"/>
              </a:spcAft>
              <a:buNone/>
            </a:pPr>
            <a:r>
              <a:t/>
            </a:r>
            <a:endParaRPr sz="1300">
              <a:solidFill>
                <a:srgbClr val="0C343D"/>
              </a:solidFill>
              <a:latin typeface="Lato"/>
              <a:ea typeface="Lato"/>
              <a:cs typeface="Lato"/>
              <a:sym typeface="Lato"/>
            </a:endParaRPr>
          </a:p>
          <a:p>
            <a:pPr indent="0" lvl="0" marL="0" rtl="0" algn="l">
              <a:spcBef>
                <a:spcPts val="500"/>
              </a:spcBef>
              <a:spcAft>
                <a:spcPts val="0"/>
              </a:spcAft>
              <a:buNone/>
            </a:pPr>
            <a:r>
              <a:t/>
            </a:r>
            <a:endParaRPr>
              <a:solidFill>
                <a:srgbClr val="0C343D"/>
              </a:solidFill>
              <a:latin typeface="Lato"/>
              <a:ea typeface="Lato"/>
              <a:cs typeface="Lato"/>
              <a:sym typeface="Lato"/>
            </a:endParaRPr>
          </a:p>
          <a:p>
            <a:pPr indent="0" lvl="0" marL="0" rtl="0" algn="l">
              <a:spcBef>
                <a:spcPts val="0"/>
              </a:spcBef>
              <a:spcAft>
                <a:spcPts val="0"/>
              </a:spcAft>
              <a:buNone/>
            </a:pPr>
            <a:r>
              <a:t/>
            </a:r>
            <a:endParaRPr>
              <a:solidFill>
                <a:srgbClr val="0C343D"/>
              </a:solidFill>
              <a:latin typeface="Lato"/>
              <a:ea typeface="Lato"/>
              <a:cs typeface="Lato"/>
              <a:sym typeface="Lato"/>
            </a:endParaRPr>
          </a:p>
        </p:txBody>
      </p:sp>
      <p:sp>
        <p:nvSpPr>
          <p:cNvPr id="127" name="Google Shape;127;p18"/>
          <p:cNvSpPr/>
          <p:nvPr/>
        </p:nvSpPr>
        <p:spPr>
          <a:xfrm flipH="1">
            <a:off x="3902748" y="222255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8"/>
          <p:cNvSpPr/>
          <p:nvPr/>
        </p:nvSpPr>
        <p:spPr>
          <a:xfrm flipH="1">
            <a:off x="3902748" y="308265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9" name="Google Shape;129;p18"/>
          <p:cNvPicPr preferRelativeResize="0"/>
          <p:nvPr/>
        </p:nvPicPr>
        <p:blipFill>
          <a:blip r:embed="rId3">
            <a:alphaModFix/>
          </a:blip>
          <a:stretch>
            <a:fillRect/>
          </a:stretch>
        </p:blipFill>
        <p:spPr>
          <a:xfrm>
            <a:off x="48500" y="1857400"/>
            <a:ext cx="3259800" cy="21242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9"/>
          <p:cNvSpPr txBox="1"/>
          <p:nvPr>
            <p:ph type="title"/>
          </p:nvPr>
        </p:nvSpPr>
        <p:spPr>
          <a:xfrm>
            <a:off x="2400250" y="5308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latin typeface="Comfortaa"/>
                <a:ea typeface="Comfortaa"/>
                <a:cs typeface="Comfortaa"/>
                <a:sym typeface="Comfortaa"/>
              </a:rPr>
              <a:t>Strumenti utilizzati (5/7)</a:t>
            </a:r>
            <a:endParaRPr>
              <a:latin typeface="Comfortaa"/>
              <a:ea typeface="Comfortaa"/>
              <a:cs typeface="Comfortaa"/>
              <a:sym typeface="Comfortaa"/>
            </a:endParaRPr>
          </a:p>
        </p:txBody>
      </p:sp>
      <p:sp>
        <p:nvSpPr>
          <p:cNvPr id="135" name="Google Shape;135;p19"/>
          <p:cNvSpPr/>
          <p:nvPr/>
        </p:nvSpPr>
        <p:spPr>
          <a:xfrm rot="-5400000">
            <a:off x="4642850" y="3400"/>
            <a:ext cx="3327300" cy="5883600"/>
          </a:xfrm>
          <a:prstGeom prst="round2SameRect">
            <a:avLst>
              <a:gd fmla="val 50000" name="adj1"/>
              <a:gd fmla="val 0" name="adj2"/>
            </a:avLst>
          </a:prstGeom>
          <a:solidFill>
            <a:srgbClr val="FFE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36" name="Google Shape;136;p19"/>
          <p:cNvSpPr txBox="1"/>
          <p:nvPr/>
        </p:nvSpPr>
        <p:spPr>
          <a:xfrm flipH="1">
            <a:off x="4081250" y="1505388"/>
            <a:ext cx="4450500" cy="87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sz="2700">
                <a:solidFill>
                  <a:srgbClr val="0C343D"/>
                </a:solidFill>
                <a:latin typeface="Comfortaa"/>
                <a:ea typeface="Comfortaa"/>
                <a:cs typeface="Comfortaa"/>
                <a:sym typeface="Comfortaa"/>
              </a:rPr>
              <a:t>NETEM</a:t>
            </a:r>
            <a:endParaRPr b="1" sz="2700">
              <a:solidFill>
                <a:srgbClr val="0C343D"/>
              </a:solidFill>
              <a:latin typeface="Comfortaa"/>
              <a:ea typeface="Comfortaa"/>
              <a:cs typeface="Comfortaa"/>
              <a:sym typeface="Comfortaa"/>
            </a:endParaRPr>
          </a:p>
        </p:txBody>
      </p:sp>
      <p:sp>
        <p:nvSpPr>
          <p:cNvPr id="137" name="Google Shape;137;p19"/>
          <p:cNvSpPr txBox="1"/>
          <p:nvPr/>
        </p:nvSpPr>
        <p:spPr>
          <a:xfrm>
            <a:off x="4081325" y="2142313"/>
            <a:ext cx="4962900" cy="214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500"/>
              </a:spcBef>
              <a:spcAft>
                <a:spcPts val="0"/>
              </a:spcAft>
              <a:buNone/>
            </a:pPr>
            <a:r>
              <a:rPr lang="it">
                <a:solidFill>
                  <a:srgbClr val="0C343D"/>
                </a:solidFill>
                <a:latin typeface="Lato"/>
                <a:ea typeface="Lato"/>
                <a:cs typeface="Lato"/>
                <a:sym typeface="Lato"/>
              </a:rPr>
              <a:t>E’ un potenziamento delle funzioni di controllo del traffico della rete</a:t>
            </a:r>
            <a:endParaRPr>
              <a:solidFill>
                <a:srgbClr val="0C343D"/>
              </a:solidFill>
              <a:latin typeface="Lato"/>
              <a:ea typeface="Lato"/>
              <a:cs typeface="Lato"/>
              <a:sym typeface="Lato"/>
            </a:endParaRPr>
          </a:p>
          <a:p>
            <a:pPr indent="0" lvl="0" marL="0" rtl="0" algn="l">
              <a:lnSpc>
                <a:spcPct val="115000"/>
              </a:lnSpc>
              <a:spcBef>
                <a:spcPts val="500"/>
              </a:spcBef>
              <a:spcAft>
                <a:spcPts val="0"/>
              </a:spcAft>
              <a:buNone/>
            </a:pPr>
            <a:r>
              <a:rPr lang="it">
                <a:solidFill>
                  <a:srgbClr val="0C343D"/>
                </a:solidFill>
                <a:latin typeface="Lato"/>
                <a:ea typeface="Lato"/>
                <a:cs typeface="Lato"/>
                <a:sym typeface="Lato"/>
              </a:rPr>
              <a:t> Permette di aggiungere ritardi alla rete, perdita e duplicazioni </a:t>
            </a:r>
            <a:r>
              <a:rPr lang="it">
                <a:solidFill>
                  <a:srgbClr val="0C343D"/>
                </a:solidFill>
                <a:latin typeface="Lato"/>
                <a:ea typeface="Lato"/>
                <a:cs typeface="Lato"/>
                <a:sym typeface="Lato"/>
              </a:rPr>
              <a:t>di pacchetti</a:t>
            </a:r>
            <a:r>
              <a:rPr lang="it">
                <a:solidFill>
                  <a:srgbClr val="0C343D"/>
                </a:solidFill>
                <a:latin typeface="Lato"/>
                <a:ea typeface="Lato"/>
                <a:cs typeface="Lato"/>
                <a:sym typeface="Lato"/>
              </a:rPr>
              <a:t>  </a:t>
            </a:r>
            <a:endParaRPr>
              <a:solidFill>
                <a:srgbClr val="0C343D"/>
              </a:solidFill>
              <a:latin typeface="Lato"/>
              <a:ea typeface="Lato"/>
              <a:cs typeface="Lato"/>
              <a:sym typeface="Lato"/>
            </a:endParaRPr>
          </a:p>
          <a:p>
            <a:pPr indent="0" lvl="0" marL="0" rtl="0" algn="l">
              <a:lnSpc>
                <a:spcPct val="115000"/>
              </a:lnSpc>
              <a:spcBef>
                <a:spcPts val="500"/>
              </a:spcBef>
              <a:spcAft>
                <a:spcPts val="0"/>
              </a:spcAft>
              <a:buNone/>
            </a:pPr>
            <a:r>
              <a:rPr lang="it">
                <a:solidFill>
                  <a:srgbClr val="0C343D"/>
                </a:solidFill>
                <a:latin typeface="Lato"/>
                <a:ea typeface="Lato"/>
                <a:cs typeface="Lato"/>
                <a:sym typeface="Lato"/>
              </a:rPr>
              <a:t>Si utilizza in ambienti Linux-based</a:t>
            </a:r>
            <a:endParaRPr>
              <a:solidFill>
                <a:srgbClr val="0C343D"/>
              </a:solidFill>
              <a:latin typeface="Lato"/>
              <a:ea typeface="Lato"/>
              <a:cs typeface="Lato"/>
              <a:sym typeface="Lato"/>
            </a:endParaRPr>
          </a:p>
          <a:p>
            <a:pPr indent="0" lvl="0" marL="0" rtl="0" algn="l">
              <a:lnSpc>
                <a:spcPct val="115000"/>
              </a:lnSpc>
              <a:spcBef>
                <a:spcPts val="500"/>
              </a:spcBef>
              <a:spcAft>
                <a:spcPts val="0"/>
              </a:spcAft>
              <a:buNone/>
            </a:pPr>
            <a:r>
              <a:rPr lang="it">
                <a:solidFill>
                  <a:srgbClr val="0C343D"/>
                </a:solidFill>
                <a:latin typeface="Lato"/>
                <a:ea typeface="Lato"/>
                <a:cs typeface="Lato"/>
                <a:sym typeface="Lato"/>
              </a:rPr>
              <a:t>       </a:t>
            </a:r>
            <a:endParaRPr sz="1300">
              <a:solidFill>
                <a:srgbClr val="0C343D"/>
              </a:solidFill>
              <a:latin typeface="Lato"/>
              <a:ea typeface="Lato"/>
              <a:cs typeface="Lato"/>
              <a:sym typeface="Lato"/>
            </a:endParaRPr>
          </a:p>
          <a:p>
            <a:pPr indent="0" lvl="0" marL="0" rtl="0" algn="l">
              <a:spcBef>
                <a:spcPts val="500"/>
              </a:spcBef>
              <a:spcAft>
                <a:spcPts val="0"/>
              </a:spcAft>
              <a:buNone/>
            </a:pPr>
            <a:r>
              <a:t/>
            </a:r>
            <a:endParaRPr>
              <a:solidFill>
                <a:srgbClr val="0C343D"/>
              </a:solidFill>
              <a:latin typeface="Lato"/>
              <a:ea typeface="Lato"/>
              <a:cs typeface="Lato"/>
              <a:sym typeface="Lato"/>
            </a:endParaRPr>
          </a:p>
        </p:txBody>
      </p:sp>
      <p:sp>
        <p:nvSpPr>
          <p:cNvPr id="138" name="Google Shape;138;p19"/>
          <p:cNvSpPr/>
          <p:nvPr/>
        </p:nvSpPr>
        <p:spPr>
          <a:xfrm flipH="1">
            <a:off x="3902748" y="21887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9"/>
          <p:cNvSpPr/>
          <p:nvPr/>
        </p:nvSpPr>
        <p:spPr>
          <a:xfrm flipH="1">
            <a:off x="3902673" y="2719195"/>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9"/>
          <p:cNvSpPr/>
          <p:nvPr/>
        </p:nvSpPr>
        <p:spPr>
          <a:xfrm flipH="1">
            <a:off x="3902673" y="32472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 name="Google Shape;141;p19"/>
          <p:cNvPicPr preferRelativeResize="0"/>
          <p:nvPr/>
        </p:nvPicPr>
        <p:blipFill>
          <a:blip r:embed="rId3">
            <a:alphaModFix/>
          </a:blip>
          <a:stretch>
            <a:fillRect/>
          </a:stretch>
        </p:blipFill>
        <p:spPr>
          <a:xfrm>
            <a:off x="0" y="1281600"/>
            <a:ext cx="3424700" cy="3424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0"/>
          <p:cNvSpPr txBox="1"/>
          <p:nvPr>
            <p:ph type="title"/>
          </p:nvPr>
        </p:nvSpPr>
        <p:spPr>
          <a:xfrm>
            <a:off x="2400250" y="5308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latin typeface="Comfortaa"/>
                <a:ea typeface="Comfortaa"/>
                <a:cs typeface="Comfortaa"/>
                <a:sym typeface="Comfortaa"/>
              </a:rPr>
              <a:t>Strumenti utilizzati (6/7)</a:t>
            </a:r>
            <a:endParaRPr>
              <a:latin typeface="Comfortaa"/>
              <a:ea typeface="Comfortaa"/>
              <a:cs typeface="Comfortaa"/>
              <a:sym typeface="Comfortaa"/>
            </a:endParaRPr>
          </a:p>
        </p:txBody>
      </p:sp>
      <p:sp>
        <p:nvSpPr>
          <p:cNvPr id="147" name="Google Shape;147;p20"/>
          <p:cNvSpPr/>
          <p:nvPr/>
        </p:nvSpPr>
        <p:spPr>
          <a:xfrm rot="-5400000">
            <a:off x="4642850" y="3400"/>
            <a:ext cx="3327300" cy="5883600"/>
          </a:xfrm>
          <a:prstGeom prst="round2SameRect">
            <a:avLst>
              <a:gd fmla="val 50000" name="adj1"/>
              <a:gd fmla="val 0" name="adj2"/>
            </a:avLst>
          </a:prstGeom>
          <a:solidFill>
            <a:srgbClr val="FFE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48" name="Google Shape;148;p20"/>
          <p:cNvSpPr txBox="1"/>
          <p:nvPr/>
        </p:nvSpPr>
        <p:spPr>
          <a:xfrm flipH="1">
            <a:off x="4081250" y="1505388"/>
            <a:ext cx="4450500" cy="87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sz="2700">
                <a:solidFill>
                  <a:srgbClr val="0C343D"/>
                </a:solidFill>
                <a:latin typeface="Comfortaa"/>
                <a:ea typeface="Comfortaa"/>
                <a:cs typeface="Comfortaa"/>
                <a:sym typeface="Comfortaa"/>
              </a:rPr>
              <a:t>VISUAL STUDIO CODE</a:t>
            </a:r>
            <a:endParaRPr b="1" sz="2700">
              <a:solidFill>
                <a:srgbClr val="0C343D"/>
              </a:solidFill>
              <a:latin typeface="Comfortaa"/>
              <a:ea typeface="Comfortaa"/>
              <a:cs typeface="Comfortaa"/>
              <a:sym typeface="Comfortaa"/>
            </a:endParaRPr>
          </a:p>
        </p:txBody>
      </p:sp>
      <p:sp>
        <p:nvSpPr>
          <p:cNvPr id="149" name="Google Shape;149;p20"/>
          <p:cNvSpPr txBox="1"/>
          <p:nvPr/>
        </p:nvSpPr>
        <p:spPr>
          <a:xfrm>
            <a:off x="4081325" y="2142313"/>
            <a:ext cx="4962900" cy="183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500"/>
              </a:spcBef>
              <a:spcAft>
                <a:spcPts val="0"/>
              </a:spcAft>
              <a:buNone/>
            </a:pPr>
            <a:r>
              <a:rPr lang="it">
                <a:solidFill>
                  <a:srgbClr val="0C343D"/>
                </a:solidFill>
                <a:latin typeface="Lato"/>
                <a:ea typeface="Lato"/>
                <a:cs typeface="Lato"/>
                <a:sym typeface="Lato"/>
              </a:rPr>
              <a:t>E’ un </a:t>
            </a:r>
            <a:r>
              <a:rPr lang="it">
                <a:solidFill>
                  <a:srgbClr val="0C343D"/>
                </a:solidFill>
                <a:uFill>
                  <a:noFill/>
                </a:uFill>
                <a:latin typeface="Lato"/>
                <a:ea typeface="Lato"/>
                <a:cs typeface="Lato"/>
                <a:sym typeface="Lato"/>
                <a:hlinkClick r:id="rId3">
                  <a:extLst>
                    <a:ext uri="{A12FA001-AC4F-418D-AE19-62706E023703}">
                      <ahyp:hlinkClr val="tx"/>
                    </a:ext>
                  </a:extLst>
                </a:hlinkClick>
              </a:rPr>
              <a:t>editor</a:t>
            </a:r>
            <a:r>
              <a:rPr lang="it">
                <a:solidFill>
                  <a:srgbClr val="0C343D"/>
                </a:solidFill>
                <a:latin typeface="Lato"/>
                <a:ea typeface="Lato"/>
                <a:cs typeface="Lato"/>
                <a:sym typeface="Lato"/>
              </a:rPr>
              <a:t> di </a:t>
            </a:r>
            <a:r>
              <a:rPr lang="it">
                <a:solidFill>
                  <a:srgbClr val="0C343D"/>
                </a:solidFill>
                <a:uFill>
                  <a:noFill/>
                </a:uFill>
                <a:latin typeface="Lato"/>
                <a:ea typeface="Lato"/>
                <a:cs typeface="Lato"/>
                <a:sym typeface="Lato"/>
                <a:hlinkClick r:id="rId4">
                  <a:extLst>
                    <a:ext uri="{A12FA001-AC4F-418D-AE19-62706E023703}">
                      <ahyp:hlinkClr val="tx"/>
                    </a:ext>
                  </a:extLst>
                </a:hlinkClick>
              </a:rPr>
              <a:t>codice sorgente</a:t>
            </a:r>
            <a:r>
              <a:rPr lang="it">
                <a:solidFill>
                  <a:srgbClr val="0C343D"/>
                </a:solidFill>
                <a:latin typeface="Lato"/>
                <a:ea typeface="Lato"/>
                <a:cs typeface="Lato"/>
                <a:sym typeface="Lato"/>
              </a:rPr>
              <a:t> sviluppato da </a:t>
            </a:r>
            <a:r>
              <a:rPr lang="it">
                <a:solidFill>
                  <a:srgbClr val="0C343D"/>
                </a:solidFill>
                <a:uFill>
                  <a:noFill/>
                </a:uFill>
                <a:latin typeface="Lato"/>
                <a:ea typeface="Lato"/>
                <a:cs typeface="Lato"/>
                <a:sym typeface="Lato"/>
                <a:hlinkClick r:id="rId5">
                  <a:extLst>
                    <a:ext uri="{A12FA001-AC4F-418D-AE19-62706E023703}">
                      <ahyp:hlinkClr val="tx"/>
                    </a:ext>
                  </a:extLst>
                </a:hlinkClick>
              </a:rPr>
              <a:t>Microsoft</a:t>
            </a:r>
            <a:r>
              <a:rPr lang="it">
                <a:solidFill>
                  <a:srgbClr val="0C343D"/>
                </a:solidFill>
                <a:latin typeface="Lato"/>
                <a:ea typeface="Lato"/>
                <a:cs typeface="Lato"/>
                <a:sym typeface="Lato"/>
              </a:rPr>
              <a:t> per </a:t>
            </a:r>
            <a:r>
              <a:rPr lang="it">
                <a:solidFill>
                  <a:srgbClr val="0C343D"/>
                </a:solidFill>
                <a:uFill>
                  <a:noFill/>
                </a:uFill>
                <a:latin typeface="Lato"/>
                <a:ea typeface="Lato"/>
                <a:cs typeface="Lato"/>
                <a:sym typeface="Lato"/>
                <a:hlinkClick r:id="rId6">
                  <a:extLst>
                    <a:ext uri="{A12FA001-AC4F-418D-AE19-62706E023703}">
                      <ahyp:hlinkClr val="tx"/>
                    </a:ext>
                  </a:extLst>
                </a:hlinkClick>
              </a:rPr>
              <a:t>Windows</a:t>
            </a:r>
            <a:r>
              <a:rPr lang="it">
                <a:solidFill>
                  <a:srgbClr val="0C343D"/>
                </a:solidFill>
                <a:latin typeface="Lato"/>
                <a:ea typeface="Lato"/>
                <a:cs typeface="Lato"/>
                <a:sym typeface="Lato"/>
              </a:rPr>
              <a:t>, </a:t>
            </a:r>
            <a:r>
              <a:rPr lang="it">
                <a:solidFill>
                  <a:srgbClr val="0C343D"/>
                </a:solidFill>
                <a:uFill>
                  <a:noFill/>
                </a:uFill>
                <a:latin typeface="Lato"/>
                <a:ea typeface="Lato"/>
                <a:cs typeface="Lato"/>
                <a:sym typeface="Lato"/>
                <a:hlinkClick r:id="rId7">
                  <a:extLst>
                    <a:ext uri="{A12FA001-AC4F-418D-AE19-62706E023703}">
                      <ahyp:hlinkClr val="tx"/>
                    </a:ext>
                  </a:extLst>
                </a:hlinkClick>
              </a:rPr>
              <a:t>Linux</a:t>
            </a:r>
            <a:r>
              <a:rPr lang="it">
                <a:solidFill>
                  <a:srgbClr val="0C343D"/>
                </a:solidFill>
                <a:latin typeface="Lato"/>
                <a:ea typeface="Lato"/>
                <a:cs typeface="Lato"/>
                <a:sym typeface="Lato"/>
              </a:rPr>
              <a:t> e </a:t>
            </a:r>
            <a:r>
              <a:rPr lang="it">
                <a:solidFill>
                  <a:srgbClr val="0C343D"/>
                </a:solidFill>
                <a:uFill>
                  <a:noFill/>
                </a:uFill>
                <a:latin typeface="Lato"/>
                <a:ea typeface="Lato"/>
                <a:cs typeface="Lato"/>
                <a:sym typeface="Lato"/>
                <a:hlinkClick r:id="rId8">
                  <a:extLst>
                    <a:ext uri="{A12FA001-AC4F-418D-AE19-62706E023703}">
                      <ahyp:hlinkClr val="tx"/>
                    </a:ext>
                  </a:extLst>
                </a:hlinkClick>
              </a:rPr>
              <a:t>macOS</a:t>
            </a:r>
            <a:endParaRPr>
              <a:solidFill>
                <a:srgbClr val="0C343D"/>
              </a:solidFill>
              <a:latin typeface="Lato"/>
              <a:ea typeface="Lato"/>
              <a:cs typeface="Lato"/>
              <a:sym typeface="Lato"/>
            </a:endParaRPr>
          </a:p>
          <a:p>
            <a:pPr indent="0" lvl="0" marL="0" rtl="0" algn="l">
              <a:lnSpc>
                <a:spcPct val="115000"/>
              </a:lnSpc>
              <a:spcBef>
                <a:spcPts val="500"/>
              </a:spcBef>
              <a:spcAft>
                <a:spcPts val="0"/>
              </a:spcAft>
              <a:buNone/>
            </a:pPr>
            <a:r>
              <a:rPr lang="it">
                <a:solidFill>
                  <a:srgbClr val="0C343D"/>
                </a:solidFill>
                <a:latin typeface="Lato"/>
                <a:ea typeface="Lato"/>
                <a:cs typeface="Lato"/>
                <a:sym typeface="Lato"/>
              </a:rPr>
              <a:t>È un </a:t>
            </a:r>
            <a:r>
              <a:rPr lang="it">
                <a:solidFill>
                  <a:srgbClr val="0C343D"/>
                </a:solidFill>
                <a:uFill>
                  <a:noFill/>
                </a:uFill>
                <a:latin typeface="Lato"/>
                <a:ea typeface="Lato"/>
                <a:cs typeface="Lato"/>
                <a:sym typeface="Lato"/>
                <a:hlinkClick r:id="rId9">
                  <a:extLst>
                    <a:ext uri="{A12FA001-AC4F-418D-AE19-62706E023703}">
                      <ahyp:hlinkClr val="tx"/>
                    </a:ext>
                  </a:extLst>
                </a:hlinkClick>
              </a:rPr>
              <a:t>software libero</a:t>
            </a:r>
            <a:r>
              <a:rPr lang="it">
                <a:solidFill>
                  <a:srgbClr val="0C343D"/>
                </a:solidFill>
                <a:latin typeface="Lato"/>
                <a:ea typeface="Lato"/>
                <a:cs typeface="Lato"/>
                <a:sym typeface="Lato"/>
              </a:rPr>
              <a:t> e </a:t>
            </a:r>
            <a:r>
              <a:rPr lang="it">
                <a:solidFill>
                  <a:srgbClr val="0C343D"/>
                </a:solidFill>
                <a:uFill>
                  <a:noFill/>
                </a:uFill>
                <a:latin typeface="Lato"/>
                <a:ea typeface="Lato"/>
                <a:cs typeface="Lato"/>
                <a:sym typeface="Lato"/>
                <a:hlinkClick r:id="rId10">
                  <a:extLst>
                    <a:ext uri="{A12FA001-AC4F-418D-AE19-62706E023703}">
                      <ahyp:hlinkClr val="tx"/>
                    </a:ext>
                  </a:extLst>
                </a:hlinkClick>
              </a:rPr>
              <a:t>gratuito</a:t>
            </a:r>
            <a:r>
              <a:rPr lang="it">
                <a:solidFill>
                  <a:srgbClr val="0C343D"/>
                </a:solidFill>
                <a:latin typeface="Lato"/>
                <a:ea typeface="Lato"/>
                <a:cs typeface="Lato"/>
                <a:sym typeface="Lato"/>
              </a:rPr>
              <a:t>, anche se la versione ufficiale è sotto una </a:t>
            </a:r>
            <a:r>
              <a:rPr lang="it">
                <a:solidFill>
                  <a:srgbClr val="0C343D"/>
                </a:solidFill>
                <a:uFill>
                  <a:noFill/>
                </a:uFill>
                <a:latin typeface="Lato"/>
                <a:ea typeface="Lato"/>
                <a:cs typeface="Lato"/>
                <a:sym typeface="Lato"/>
                <a:hlinkClick r:id="rId11">
                  <a:extLst>
                    <a:ext uri="{A12FA001-AC4F-418D-AE19-62706E023703}">
                      <ahyp:hlinkClr val="tx"/>
                    </a:ext>
                  </a:extLst>
                </a:hlinkClick>
              </a:rPr>
              <a:t>licenza proprietaria</a:t>
            </a:r>
            <a:endParaRPr>
              <a:solidFill>
                <a:srgbClr val="0C343D"/>
              </a:solidFill>
              <a:latin typeface="Lato"/>
              <a:ea typeface="Lato"/>
              <a:cs typeface="Lato"/>
              <a:sym typeface="Lato"/>
            </a:endParaRPr>
          </a:p>
          <a:p>
            <a:pPr indent="0" lvl="0" marL="0" rtl="0" algn="l">
              <a:lnSpc>
                <a:spcPct val="115000"/>
              </a:lnSpc>
              <a:spcBef>
                <a:spcPts val="500"/>
              </a:spcBef>
              <a:spcAft>
                <a:spcPts val="0"/>
              </a:spcAft>
              <a:buNone/>
            </a:pPr>
            <a:r>
              <a:rPr lang="it">
                <a:solidFill>
                  <a:srgbClr val="0C343D"/>
                </a:solidFill>
                <a:latin typeface="Lato"/>
                <a:ea typeface="Lato"/>
                <a:cs typeface="Lato"/>
                <a:sym typeface="Lato"/>
              </a:rPr>
              <a:t>P</a:t>
            </a:r>
            <a:r>
              <a:rPr lang="it">
                <a:solidFill>
                  <a:srgbClr val="0C343D"/>
                </a:solidFill>
                <a:latin typeface="Lato"/>
                <a:ea typeface="Lato"/>
                <a:cs typeface="Lato"/>
                <a:sym typeface="Lato"/>
              </a:rPr>
              <a:t>uò essere usato con vari linguaggi di programmazione</a:t>
            </a:r>
            <a:endParaRPr>
              <a:solidFill>
                <a:srgbClr val="0C343D"/>
              </a:solidFill>
              <a:latin typeface="Lato"/>
              <a:ea typeface="Lato"/>
              <a:cs typeface="Lato"/>
              <a:sym typeface="Lato"/>
            </a:endParaRPr>
          </a:p>
          <a:p>
            <a:pPr indent="0" lvl="0" marL="0" rtl="0" algn="l">
              <a:spcBef>
                <a:spcPts val="500"/>
              </a:spcBef>
              <a:spcAft>
                <a:spcPts val="0"/>
              </a:spcAft>
              <a:buNone/>
            </a:pPr>
            <a:r>
              <a:t/>
            </a:r>
            <a:endParaRPr>
              <a:solidFill>
                <a:srgbClr val="0C343D"/>
              </a:solidFill>
              <a:latin typeface="Lato"/>
              <a:ea typeface="Lato"/>
              <a:cs typeface="Lato"/>
              <a:sym typeface="Lato"/>
            </a:endParaRPr>
          </a:p>
        </p:txBody>
      </p:sp>
      <p:sp>
        <p:nvSpPr>
          <p:cNvPr id="150" name="Google Shape;150;p20"/>
          <p:cNvSpPr/>
          <p:nvPr/>
        </p:nvSpPr>
        <p:spPr>
          <a:xfrm flipH="1">
            <a:off x="3902748" y="21887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0"/>
          <p:cNvSpPr/>
          <p:nvPr/>
        </p:nvSpPr>
        <p:spPr>
          <a:xfrm flipH="1">
            <a:off x="3902673" y="2719195"/>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0"/>
          <p:cNvSpPr/>
          <p:nvPr/>
        </p:nvSpPr>
        <p:spPr>
          <a:xfrm flipH="1">
            <a:off x="3902673" y="32472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 name="Google Shape;153;p20"/>
          <p:cNvPicPr preferRelativeResize="0"/>
          <p:nvPr/>
        </p:nvPicPr>
        <p:blipFill>
          <a:blip r:embed="rId12">
            <a:alphaModFix/>
          </a:blip>
          <a:stretch>
            <a:fillRect/>
          </a:stretch>
        </p:blipFill>
        <p:spPr>
          <a:xfrm>
            <a:off x="332875" y="1399400"/>
            <a:ext cx="2780300" cy="2780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1"/>
          <p:cNvSpPr txBox="1"/>
          <p:nvPr>
            <p:ph type="title"/>
          </p:nvPr>
        </p:nvSpPr>
        <p:spPr>
          <a:xfrm>
            <a:off x="2400250" y="5308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latin typeface="Comfortaa"/>
                <a:ea typeface="Comfortaa"/>
                <a:cs typeface="Comfortaa"/>
                <a:sym typeface="Comfortaa"/>
              </a:rPr>
              <a:t>Strumenti utilizzati (7/7)</a:t>
            </a:r>
            <a:endParaRPr>
              <a:latin typeface="Comfortaa"/>
              <a:ea typeface="Comfortaa"/>
              <a:cs typeface="Comfortaa"/>
              <a:sym typeface="Comfortaa"/>
            </a:endParaRPr>
          </a:p>
        </p:txBody>
      </p:sp>
      <p:sp>
        <p:nvSpPr>
          <p:cNvPr id="159" name="Google Shape;159;p21"/>
          <p:cNvSpPr/>
          <p:nvPr/>
        </p:nvSpPr>
        <p:spPr>
          <a:xfrm rot="-5400000">
            <a:off x="4642850" y="3400"/>
            <a:ext cx="3327300" cy="5883600"/>
          </a:xfrm>
          <a:prstGeom prst="round2SameRect">
            <a:avLst>
              <a:gd fmla="val 50000" name="adj1"/>
              <a:gd fmla="val 0" name="adj2"/>
            </a:avLst>
          </a:prstGeom>
          <a:solidFill>
            <a:srgbClr val="FFE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60" name="Google Shape;160;p21"/>
          <p:cNvSpPr txBox="1"/>
          <p:nvPr/>
        </p:nvSpPr>
        <p:spPr>
          <a:xfrm flipH="1">
            <a:off x="4081250" y="1505388"/>
            <a:ext cx="4450500" cy="87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sz="2700">
                <a:solidFill>
                  <a:srgbClr val="0C343D"/>
                </a:solidFill>
                <a:latin typeface="Comfortaa"/>
                <a:ea typeface="Comfortaa"/>
                <a:cs typeface="Comfortaa"/>
                <a:sym typeface="Comfortaa"/>
              </a:rPr>
              <a:t>GIT BASH</a:t>
            </a:r>
            <a:endParaRPr b="1" sz="2700">
              <a:solidFill>
                <a:srgbClr val="0C343D"/>
              </a:solidFill>
              <a:latin typeface="Comfortaa"/>
              <a:ea typeface="Comfortaa"/>
              <a:cs typeface="Comfortaa"/>
              <a:sym typeface="Comfortaa"/>
            </a:endParaRPr>
          </a:p>
        </p:txBody>
      </p:sp>
      <p:sp>
        <p:nvSpPr>
          <p:cNvPr id="161" name="Google Shape;161;p21"/>
          <p:cNvSpPr txBox="1"/>
          <p:nvPr/>
        </p:nvSpPr>
        <p:spPr>
          <a:xfrm>
            <a:off x="4081325" y="2048388"/>
            <a:ext cx="49629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0C343D"/>
              </a:solidFill>
              <a:latin typeface="Lato"/>
              <a:ea typeface="Lato"/>
              <a:cs typeface="Lato"/>
              <a:sym typeface="Lato"/>
            </a:endParaRPr>
          </a:p>
          <a:p>
            <a:pPr indent="0" lvl="0" marL="0" rtl="0" algn="l">
              <a:spcBef>
                <a:spcPts val="0"/>
              </a:spcBef>
              <a:spcAft>
                <a:spcPts val="0"/>
              </a:spcAft>
              <a:buNone/>
            </a:pPr>
            <a:r>
              <a:t/>
            </a:r>
            <a:endParaRPr>
              <a:solidFill>
                <a:srgbClr val="0C343D"/>
              </a:solidFill>
              <a:latin typeface="Lato"/>
              <a:ea typeface="Lato"/>
              <a:cs typeface="Lato"/>
              <a:sym typeface="Lato"/>
            </a:endParaRPr>
          </a:p>
          <a:p>
            <a:pPr indent="0" lvl="0" marL="0" rtl="0" algn="l">
              <a:spcBef>
                <a:spcPts val="0"/>
              </a:spcBef>
              <a:spcAft>
                <a:spcPts val="0"/>
              </a:spcAft>
              <a:buNone/>
            </a:pPr>
            <a:r>
              <a:rPr lang="it">
                <a:solidFill>
                  <a:srgbClr val="0C343D"/>
                </a:solidFill>
                <a:latin typeface="Lato"/>
                <a:ea typeface="Lato"/>
                <a:cs typeface="Lato"/>
                <a:sym typeface="Lato"/>
              </a:rPr>
              <a:t>Applicazione che fornisce  un’emulazione dei comandi su Bash presenti in Linux e MacOs</a:t>
            </a:r>
            <a:endParaRPr>
              <a:solidFill>
                <a:srgbClr val="0C343D"/>
              </a:solidFill>
              <a:latin typeface="Lato"/>
              <a:ea typeface="Lato"/>
              <a:cs typeface="Lato"/>
              <a:sym typeface="Lato"/>
            </a:endParaRPr>
          </a:p>
          <a:p>
            <a:pPr indent="0" lvl="0" marL="0" rtl="0" algn="l">
              <a:spcBef>
                <a:spcPts val="0"/>
              </a:spcBef>
              <a:spcAft>
                <a:spcPts val="0"/>
              </a:spcAft>
              <a:buNone/>
            </a:pPr>
            <a:r>
              <a:t/>
            </a:r>
            <a:endParaRPr>
              <a:solidFill>
                <a:srgbClr val="0C343D"/>
              </a:solidFill>
              <a:latin typeface="Lato"/>
              <a:ea typeface="Lato"/>
              <a:cs typeface="Lato"/>
              <a:sym typeface="Lato"/>
            </a:endParaRPr>
          </a:p>
          <a:p>
            <a:pPr indent="0" lvl="0" marL="0" rtl="0" algn="l">
              <a:spcBef>
                <a:spcPts val="0"/>
              </a:spcBef>
              <a:spcAft>
                <a:spcPts val="0"/>
              </a:spcAft>
              <a:buNone/>
            </a:pPr>
            <a:r>
              <a:rPr lang="it">
                <a:solidFill>
                  <a:srgbClr val="0C343D"/>
                </a:solidFill>
                <a:latin typeface="Lato"/>
                <a:ea typeface="Lato"/>
                <a:cs typeface="Lato"/>
                <a:sym typeface="Lato"/>
              </a:rPr>
              <a:t>Da utilizzare in ambiente Windows</a:t>
            </a:r>
            <a:endParaRPr>
              <a:solidFill>
                <a:srgbClr val="0C343D"/>
              </a:solidFill>
              <a:latin typeface="Lato"/>
              <a:ea typeface="Lato"/>
              <a:cs typeface="Lato"/>
              <a:sym typeface="Lato"/>
            </a:endParaRPr>
          </a:p>
        </p:txBody>
      </p:sp>
      <p:sp>
        <p:nvSpPr>
          <p:cNvPr id="162" name="Google Shape;162;p21"/>
          <p:cNvSpPr/>
          <p:nvPr/>
        </p:nvSpPr>
        <p:spPr>
          <a:xfrm flipH="1">
            <a:off x="3902748" y="257175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1"/>
          <p:cNvSpPr/>
          <p:nvPr/>
        </p:nvSpPr>
        <p:spPr>
          <a:xfrm flipH="1">
            <a:off x="3902748" y="316122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4" name="Google Shape;164;p21"/>
          <p:cNvPicPr preferRelativeResize="0"/>
          <p:nvPr/>
        </p:nvPicPr>
        <p:blipFill>
          <a:blip r:embed="rId3">
            <a:alphaModFix/>
          </a:blip>
          <a:stretch>
            <a:fillRect/>
          </a:stretch>
        </p:blipFill>
        <p:spPr>
          <a:xfrm>
            <a:off x="310300" y="1552303"/>
            <a:ext cx="2656225" cy="2656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